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DM Sans" pitchFamily="2" charset="0"/>
      <p:regular r:id="rId17"/>
    </p:embeddedFont>
    <p:embeddedFont>
      <p:font typeface="DM Sans Bold" charset="0"/>
      <p:regular r:id="rId18"/>
    </p:embeddedFont>
    <p:embeddedFont>
      <p:font typeface="Kollektif" panose="020B0604020202020204" charset="0"/>
      <p:regular r:id="rId19"/>
    </p:embeddedFont>
    <p:embeddedFont>
      <p:font typeface="Kollektif Bold" panose="020B0604020202020204" charset="0"/>
      <p:regular r:id="rId20"/>
    </p:embeddedFont>
    <p:embeddedFont>
      <p:font typeface="Now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AutoShape 2"/>
          <p:cNvSpPr/>
          <p:nvPr/>
        </p:nvSpPr>
        <p:spPr>
          <a:xfrm>
            <a:off x="345219" y="437033"/>
            <a:ext cx="340035" cy="0"/>
          </a:xfrm>
          <a:prstGeom prst="line">
            <a:avLst/>
          </a:prstGeom>
          <a:ln w="28575" cap="rnd">
            <a:solidFill>
              <a:srgbClr val="FFFFFF"/>
            </a:solidFill>
            <a:prstDash val="solid"/>
            <a:headEnd type="none" w="sm" len="sm"/>
            <a:tailEnd type="none" w="sm" len="sm"/>
          </a:ln>
        </p:spPr>
      </p:sp>
      <p:sp>
        <p:nvSpPr>
          <p:cNvPr id="3" name="Freeform 3"/>
          <p:cNvSpPr/>
          <p:nvPr/>
        </p:nvSpPr>
        <p:spPr>
          <a:xfrm>
            <a:off x="0" y="0"/>
            <a:ext cx="4739247" cy="10287000"/>
          </a:xfrm>
          <a:custGeom>
            <a:avLst/>
            <a:gdLst/>
            <a:ahLst/>
            <a:cxnLst/>
            <a:rect l="l" t="t" r="r" b="b"/>
            <a:pathLst>
              <a:path w="4739247" h="10287000">
                <a:moveTo>
                  <a:pt x="0" y="0"/>
                </a:moveTo>
                <a:lnTo>
                  <a:pt x="4739247" y="0"/>
                </a:lnTo>
                <a:lnTo>
                  <a:pt x="4739247" y="10287000"/>
                </a:lnTo>
                <a:lnTo>
                  <a:pt x="0" y="10287000"/>
                </a:lnTo>
                <a:lnTo>
                  <a:pt x="0" y="0"/>
                </a:lnTo>
                <a:close/>
              </a:path>
            </a:pathLst>
          </a:custGeom>
          <a:blipFill>
            <a:blip r:embed="rId2"/>
            <a:stretch>
              <a:fillRect l="-140585" t="-2038" r="-91640"/>
            </a:stretch>
          </a:blipFill>
        </p:spPr>
      </p:sp>
      <p:sp>
        <p:nvSpPr>
          <p:cNvPr id="4" name="TextBox 4"/>
          <p:cNvSpPr txBox="1"/>
          <p:nvPr/>
        </p:nvSpPr>
        <p:spPr>
          <a:xfrm>
            <a:off x="5174779" y="1201419"/>
            <a:ext cx="11831207" cy="3942081"/>
          </a:xfrm>
          <a:prstGeom prst="rect">
            <a:avLst/>
          </a:prstGeom>
        </p:spPr>
        <p:txBody>
          <a:bodyPr lIns="0" tIns="0" rIns="0" bIns="0" rtlCol="0" anchor="t">
            <a:spAutoFit/>
          </a:bodyPr>
          <a:lstStyle/>
          <a:p>
            <a:pPr>
              <a:lnSpc>
                <a:spcPts val="9700"/>
              </a:lnSpc>
            </a:pPr>
            <a:r>
              <a:rPr lang="en-US" sz="9700" spc="-97">
                <a:solidFill>
                  <a:srgbClr val="FFFFFF"/>
                </a:solidFill>
                <a:latin typeface="Kollektif Bold"/>
              </a:rPr>
              <a:t>Grain Size Analysis Using</a:t>
            </a:r>
          </a:p>
          <a:p>
            <a:pPr>
              <a:lnSpc>
                <a:spcPts val="9700"/>
              </a:lnSpc>
            </a:pPr>
            <a:r>
              <a:rPr lang="en-US" sz="9700" spc="-97">
                <a:solidFill>
                  <a:srgbClr val="FFFFFF"/>
                </a:solidFill>
                <a:latin typeface="Kollektif Bold"/>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p:cNvSpPr/>
          <p:nvPr/>
        </p:nvSpPr>
        <p:spPr>
          <a:xfrm>
            <a:off x="364757" y="2402583"/>
            <a:ext cx="7076366" cy="5123839"/>
          </a:xfrm>
          <a:custGeom>
            <a:avLst/>
            <a:gdLst/>
            <a:ahLst/>
            <a:cxnLst/>
            <a:rect l="l" t="t" r="r" b="b"/>
            <a:pathLst>
              <a:path w="7076366" h="5123839">
                <a:moveTo>
                  <a:pt x="0" y="0"/>
                </a:moveTo>
                <a:lnTo>
                  <a:pt x="7076366" y="0"/>
                </a:lnTo>
                <a:lnTo>
                  <a:pt x="7076366" y="5123839"/>
                </a:lnTo>
                <a:lnTo>
                  <a:pt x="0" y="5123839"/>
                </a:lnTo>
                <a:lnTo>
                  <a:pt x="0" y="0"/>
                </a:lnTo>
                <a:close/>
              </a:path>
            </a:pathLst>
          </a:custGeom>
          <a:blipFill>
            <a:blip r:embed="rId2"/>
            <a:stretch>
              <a:fillRect t="-506"/>
            </a:stretch>
          </a:blipFill>
        </p:spPr>
      </p:sp>
      <p:sp>
        <p:nvSpPr>
          <p:cNvPr id="3" name="TextBox 3"/>
          <p:cNvSpPr txBox="1"/>
          <p:nvPr/>
        </p:nvSpPr>
        <p:spPr>
          <a:xfrm>
            <a:off x="9144000" y="350514"/>
            <a:ext cx="9157714" cy="1258296"/>
          </a:xfrm>
          <a:prstGeom prst="rect">
            <a:avLst/>
          </a:prstGeom>
        </p:spPr>
        <p:txBody>
          <a:bodyPr lIns="0" tIns="0" rIns="0" bIns="0" rtlCol="0" anchor="t">
            <a:spAutoFit/>
          </a:bodyPr>
          <a:lstStyle/>
          <a:p>
            <a:pPr algn="ctr">
              <a:lnSpc>
                <a:spcPts val="10289"/>
              </a:lnSpc>
            </a:pPr>
            <a:r>
              <a:rPr lang="en-US" sz="7456">
                <a:solidFill>
                  <a:srgbClr val="FFFFFF"/>
                </a:solidFill>
                <a:latin typeface="DM Sans Bold"/>
              </a:rPr>
              <a:t>Mean Grain Size</a:t>
            </a:r>
          </a:p>
        </p:txBody>
      </p:sp>
      <p:sp>
        <p:nvSpPr>
          <p:cNvPr id="4" name="TextBox 4"/>
          <p:cNvSpPr txBox="1"/>
          <p:nvPr/>
        </p:nvSpPr>
        <p:spPr>
          <a:xfrm>
            <a:off x="7705712" y="2118975"/>
            <a:ext cx="10079569" cy="5691054"/>
          </a:xfrm>
          <a:prstGeom prst="rect">
            <a:avLst/>
          </a:prstGeom>
        </p:spPr>
        <p:txBody>
          <a:bodyPr lIns="0" tIns="0" rIns="0" bIns="0" rtlCol="0" anchor="t">
            <a:spAutoFit/>
          </a:bodyPr>
          <a:lstStyle/>
          <a:p>
            <a:pPr>
              <a:lnSpc>
                <a:spcPts val="3678"/>
              </a:lnSpc>
            </a:pPr>
            <a:r>
              <a:rPr lang="en-US" sz="3678" spc="-36">
                <a:solidFill>
                  <a:srgbClr val="FFFFFF"/>
                </a:solidFill>
                <a:latin typeface="Kollektif"/>
              </a:rPr>
              <a:t>1. Round and Sort Particle Diameters:</a:t>
            </a:r>
          </a:p>
          <a:p>
            <a:pPr>
              <a:lnSpc>
                <a:spcPts val="3678"/>
              </a:lnSpc>
            </a:pPr>
            <a:r>
              <a:rPr lang="en-US" sz="3678" spc="-36">
                <a:solidFill>
                  <a:srgbClr val="FFFFFF"/>
                </a:solidFill>
                <a:latin typeface="Kollektif"/>
              </a:rPr>
              <a:t>   - Round each particle diameter to two decimal places and sort the list.</a:t>
            </a:r>
          </a:p>
          <a:p>
            <a:pPr>
              <a:lnSpc>
                <a:spcPts val="3678"/>
              </a:lnSpc>
            </a:pPr>
            <a:endParaRPr lang="en-US" sz="3678" spc="-36">
              <a:solidFill>
                <a:srgbClr val="FFFFFF"/>
              </a:solidFill>
              <a:latin typeface="Kollektif"/>
            </a:endParaRPr>
          </a:p>
          <a:p>
            <a:pPr>
              <a:lnSpc>
                <a:spcPts val="3678"/>
              </a:lnSpc>
            </a:pPr>
            <a:r>
              <a:rPr lang="en-US" sz="3678" spc="-36">
                <a:solidFill>
                  <a:srgbClr val="FFFFFF"/>
                </a:solidFill>
                <a:latin typeface="Kollektif"/>
              </a:rPr>
              <a:t>2. Remove Outliers and Inappropriate Diameters:</a:t>
            </a:r>
          </a:p>
          <a:p>
            <a:pPr>
              <a:lnSpc>
                <a:spcPts val="3678"/>
              </a:lnSpc>
            </a:pPr>
            <a:r>
              <a:rPr lang="en-US" sz="3678" spc="-36">
                <a:solidFill>
                  <a:srgbClr val="FFFFFF"/>
                </a:solidFill>
                <a:latin typeface="Kollektif"/>
              </a:rPr>
              <a:t>   - Remove diameters equal to 0.0 or outside the range [20, 90) from the sorted list.</a:t>
            </a:r>
          </a:p>
          <a:p>
            <a:pPr>
              <a:lnSpc>
                <a:spcPts val="3678"/>
              </a:lnSpc>
            </a:pPr>
            <a:endParaRPr lang="en-US" sz="3678" spc="-36">
              <a:solidFill>
                <a:srgbClr val="FFFFFF"/>
              </a:solidFill>
              <a:latin typeface="Kollektif"/>
            </a:endParaRPr>
          </a:p>
          <a:p>
            <a:pPr>
              <a:lnSpc>
                <a:spcPts val="3678"/>
              </a:lnSpc>
            </a:pPr>
            <a:r>
              <a:rPr lang="en-US" sz="3678" spc="-36">
                <a:solidFill>
                  <a:srgbClr val="FFFFFF"/>
                </a:solidFill>
                <a:latin typeface="Kollektif"/>
              </a:rPr>
              <a:t>3. Calculate Mean and Display Filtered Data:</a:t>
            </a:r>
          </a:p>
          <a:p>
            <a:pPr>
              <a:lnSpc>
                <a:spcPts val="3678"/>
              </a:lnSpc>
            </a:pPr>
            <a:r>
              <a:rPr lang="en-US" sz="3678" spc="-36">
                <a:solidFill>
                  <a:srgbClr val="FFFFFF"/>
                </a:solidFill>
                <a:latin typeface="Kollektif"/>
              </a:rPr>
              <a:t>   - Calculate the mean of the filtered particle diameters and print the result.</a:t>
            </a:r>
          </a:p>
          <a:p>
            <a:pPr algn="l">
              <a:lnSpc>
                <a:spcPts val="3678"/>
              </a:lnSpc>
              <a:spcBef>
                <a:spcPct val="0"/>
              </a:spcBef>
            </a:pPr>
            <a:endParaRPr lang="en-US" sz="3678" spc="-36">
              <a:solidFill>
                <a:srgbClr val="FFFFFF"/>
              </a:solidFill>
              <a:latin typeface="Kollektif"/>
            </a:endParaRPr>
          </a:p>
        </p:txBody>
      </p:sp>
      <p:sp>
        <p:nvSpPr>
          <p:cNvPr id="5" name="TextBox 5"/>
          <p:cNvSpPr txBox="1"/>
          <p:nvPr/>
        </p:nvSpPr>
        <p:spPr>
          <a:xfrm>
            <a:off x="364757" y="7810029"/>
            <a:ext cx="17606860" cy="1960372"/>
          </a:xfrm>
          <a:prstGeom prst="rect">
            <a:avLst/>
          </a:prstGeom>
        </p:spPr>
        <p:txBody>
          <a:bodyPr lIns="0" tIns="0" rIns="0" bIns="0" rtlCol="0" anchor="t">
            <a:spAutoFit/>
          </a:bodyPr>
          <a:lstStyle/>
          <a:p>
            <a:pPr>
              <a:lnSpc>
                <a:spcPts val="3680"/>
              </a:lnSpc>
            </a:pPr>
            <a:r>
              <a:rPr lang="en-US" sz="3680" spc="-36">
                <a:solidFill>
                  <a:srgbClr val="FFFFFF"/>
                </a:solidFill>
                <a:latin typeface="Kollektif"/>
              </a:rPr>
              <a:t>4. Visualize Particle Diameter Distribution:</a:t>
            </a:r>
          </a:p>
          <a:p>
            <a:pPr algn="ctr">
              <a:lnSpc>
                <a:spcPts val="3680"/>
              </a:lnSpc>
            </a:pPr>
            <a:r>
              <a:rPr lang="en-US" sz="3680" spc="-36">
                <a:solidFill>
                  <a:srgbClr val="FFFFFF"/>
                </a:solidFill>
                <a:latin typeface="Kollektif"/>
              </a:rPr>
              <a:t>- Create a histogram using Matplotlib with defined bins andplot the frequency distribution of particle diameters.</a:t>
            </a:r>
          </a:p>
          <a:p>
            <a:pPr algn="ctr">
              <a:lnSpc>
                <a:spcPts val="3680"/>
              </a:lnSpc>
              <a:spcBef>
                <a:spcPct val="0"/>
              </a:spcBef>
            </a:pPr>
            <a:endParaRPr lang="en-US" sz="3680" spc="-36">
              <a:solidFill>
                <a:srgbClr val="FFFFFF"/>
              </a:solidFill>
              <a:latin typeface="Kollekt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p:cNvSpPr/>
          <p:nvPr/>
        </p:nvSpPr>
        <p:spPr>
          <a:xfrm>
            <a:off x="0" y="0"/>
            <a:ext cx="7631667" cy="10287000"/>
          </a:xfrm>
          <a:custGeom>
            <a:avLst/>
            <a:gdLst/>
            <a:ahLst/>
            <a:cxnLst/>
            <a:rect l="l" t="t" r="r" b="b"/>
            <a:pathLst>
              <a:path w="7631667" h="10287000">
                <a:moveTo>
                  <a:pt x="0" y="0"/>
                </a:moveTo>
                <a:lnTo>
                  <a:pt x="7631667" y="0"/>
                </a:lnTo>
                <a:lnTo>
                  <a:pt x="7631667" y="10287000"/>
                </a:lnTo>
                <a:lnTo>
                  <a:pt x="0" y="10287000"/>
                </a:lnTo>
                <a:lnTo>
                  <a:pt x="0" y="0"/>
                </a:lnTo>
                <a:close/>
              </a:path>
            </a:pathLst>
          </a:custGeom>
          <a:blipFill>
            <a:blip r:embed="rId2">
              <a:alphaModFix amt="74000"/>
            </a:blip>
            <a:stretch>
              <a:fillRect l="-13509" r="-126301"/>
            </a:stretch>
          </a:blipFill>
        </p:spPr>
      </p:sp>
      <p:sp>
        <p:nvSpPr>
          <p:cNvPr id="3" name="TextBox 3"/>
          <p:cNvSpPr txBox="1"/>
          <p:nvPr/>
        </p:nvSpPr>
        <p:spPr>
          <a:xfrm>
            <a:off x="10538171" y="560858"/>
            <a:ext cx="7749829" cy="1381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Applications</a:t>
            </a:r>
          </a:p>
        </p:txBody>
      </p:sp>
      <p:sp>
        <p:nvSpPr>
          <p:cNvPr id="4" name="TextBox 4"/>
          <p:cNvSpPr txBox="1"/>
          <p:nvPr/>
        </p:nvSpPr>
        <p:spPr>
          <a:xfrm>
            <a:off x="8378344" y="2417233"/>
            <a:ext cx="8880956" cy="7194277"/>
          </a:xfrm>
          <a:prstGeom prst="rect">
            <a:avLst/>
          </a:prstGeom>
        </p:spPr>
        <p:txBody>
          <a:bodyPr lIns="0" tIns="0" rIns="0" bIns="0" rtlCol="0" anchor="t">
            <a:spAutoFit/>
          </a:bodyPr>
          <a:lstStyle/>
          <a:p>
            <a:pPr>
              <a:lnSpc>
                <a:spcPts val="3300"/>
              </a:lnSpc>
            </a:pPr>
            <a:r>
              <a:rPr lang="en-US" sz="3600" b="1" i="0">
                <a:solidFill>
                  <a:srgbClr val="ECECEC"/>
                </a:solidFill>
                <a:effectLst/>
                <a:latin typeface="Söhne"/>
              </a:rPr>
              <a:t>1. Bone </a:t>
            </a:r>
            <a:r>
              <a:rPr lang="en-US" sz="3600" b="1" i="0" dirty="0">
                <a:solidFill>
                  <a:srgbClr val="ECECEC"/>
                </a:solidFill>
                <a:effectLst/>
                <a:latin typeface="Söhne"/>
              </a:rPr>
              <a:t>Density Analysis</a:t>
            </a:r>
          </a:p>
          <a:p>
            <a:pPr>
              <a:lnSpc>
                <a:spcPts val="3300"/>
              </a:lnSpc>
            </a:pPr>
            <a:endParaRPr lang="en-US" sz="3300" spc="-33" dirty="0">
              <a:solidFill>
                <a:srgbClr val="FFFFFF"/>
              </a:solidFill>
              <a:latin typeface="Kollektif"/>
            </a:endParaRPr>
          </a:p>
          <a:p>
            <a:pPr>
              <a:lnSpc>
                <a:spcPts val="3300"/>
              </a:lnSpc>
            </a:pPr>
            <a:r>
              <a:rPr lang="en-US" sz="3300" spc="-33" dirty="0">
                <a:solidFill>
                  <a:srgbClr val="FFFFFF"/>
                </a:solidFill>
                <a:latin typeface="Kollektif"/>
              </a:rPr>
              <a:t>2. </a:t>
            </a:r>
            <a:r>
              <a:rPr lang="en-US" sz="3600" b="0" i="0" dirty="0">
                <a:solidFill>
                  <a:srgbClr val="ECECEC"/>
                </a:solidFill>
                <a:effectLst/>
                <a:latin typeface="Söhne"/>
              </a:rPr>
              <a:t>Quantifying tumor cell sizes for grading</a:t>
            </a:r>
          </a:p>
          <a:p>
            <a:pPr>
              <a:lnSpc>
                <a:spcPts val="3300"/>
              </a:lnSpc>
            </a:pPr>
            <a:endParaRPr lang="en-US" sz="3300" spc="-33" dirty="0">
              <a:solidFill>
                <a:srgbClr val="FFFFFF"/>
              </a:solidFill>
              <a:latin typeface="Kollektif"/>
            </a:endParaRPr>
          </a:p>
          <a:p>
            <a:pPr>
              <a:lnSpc>
                <a:spcPts val="3300"/>
              </a:lnSpc>
            </a:pPr>
            <a:r>
              <a:rPr lang="en-US" sz="3300" spc="-33" dirty="0">
                <a:solidFill>
                  <a:srgbClr val="FFFFFF"/>
                </a:solidFill>
                <a:latin typeface="Kollektif"/>
              </a:rPr>
              <a:t>3. </a:t>
            </a:r>
            <a:r>
              <a:rPr lang="en-US" sz="3600" b="0" i="0" dirty="0">
                <a:solidFill>
                  <a:srgbClr val="ECECEC"/>
                </a:solidFill>
                <a:effectLst/>
                <a:latin typeface="Söhne"/>
              </a:rPr>
              <a:t>Measuring lesion cell sizes</a:t>
            </a:r>
          </a:p>
          <a:p>
            <a:pPr>
              <a:lnSpc>
                <a:spcPts val="3300"/>
              </a:lnSpc>
            </a:pPr>
            <a:endParaRPr lang="en-US" sz="3300" spc="-33" dirty="0">
              <a:solidFill>
                <a:srgbClr val="FFFFFF"/>
              </a:solidFill>
              <a:latin typeface="Kollektif"/>
            </a:endParaRPr>
          </a:p>
          <a:p>
            <a:pPr>
              <a:lnSpc>
                <a:spcPts val="3300"/>
              </a:lnSpc>
            </a:pPr>
            <a:r>
              <a:rPr lang="en-US" sz="3300" spc="-33" dirty="0">
                <a:solidFill>
                  <a:srgbClr val="FFFFFF"/>
                </a:solidFill>
                <a:latin typeface="Kollektif"/>
              </a:rPr>
              <a:t>4. </a:t>
            </a:r>
            <a:r>
              <a:rPr lang="en-US" sz="3600" b="1" i="0" dirty="0">
                <a:solidFill>
                  <a:srgbClr val="ECECEC"/>
                </a:solidFill>
                <a:effectLst/>
                <a:latin typeface="Söhne"/>
              </a:rPr>
              <a:t>Blood Cell Analysis</a:t>
            </a:r>
            <a:endParaRPr lang="en-US" sz="3300" spc="-33" dirty="0">
              <a:solidFill>
                <a:srgbClr val="FFFFFF"/>
              </a:solidFill>
              <a:latin typeface="Kollektif"/>
            </a:endParaRPr>
          </a:p>
          <a:p>
            <a:pPr>
              <a:lnSpc>
                <a:spcPts val="3300"/>
              </a:lnSpc>
            </a:pPr>
            <a:endParaRPr lang="en-US" sz="3300" spc="-33" dirty="0">
              <a:solidFill>
                <a:srgbClr val="FFFFFF"/>
              </a:solidFill>
              <a:latin typeface="Kollektif"/>
            </a:endParaRPr>
          </a:p>
          <a:p>
            <a:pPr>
              <a:lnSpc>
                <a:spcPts val="3300"/>
              </a:lnSpc>
            </a:pPr>
            <a:r>
              <a:rPr lang="en-US" sz="3300" spc="-33" dirty="0">
                <a:solidFill>
                  <a:srgbClr val="FFFFFF"/>
                </a:solidFill>
                <a:latin typeface="Kollektif"/>
              </a:rPr>
              <a:t>5. </a:t>
            </a:r>
            <a:r>
              <a:rPr lang="en-US" sz="3600" b="0" i="0" dirty="0">
                <a:solidFill>
                  <a:srgbClr val="ECECEC"/>
                </a:solidFill>
                <a:effectLst/>
                <a:latin typeface="Söhne"/>
              </a:rPr>
              <a:t>Quantitative analysis of tissue    microstructures</a:t>
            </a:r>
            <a:endParaRPr lang="en-US" sz="3300" spc="-33" dirty="0">
              <a:solidFill>
                <a:srgbClr val="FFFFFF"/>
              </a:solidFill>
              <a:latin typeface="Kollektif"/>
            </a:endParaRPr>
          </a:p>
          <a:p>
            <a:pPr>
              <a:lnSpc>
                <a:spcPts val="3300"/>
              </a:lnSpc>
            </a:pPr>
            <a:endParaRPr lang="en-US" sz="3300" spc="-33" dirty="0">
              <a:solidFill>
                <a:srgbClr val="FFFFFF"/>
              </a:solidFill>
              <a:latin typeface="Kollektif"/>
            </a:endParaRPr>
          </a:p>
          <a:p>
            <a:pPr>
              <a:lnSpc>
                <a:spcPts val="3300"/>
              </a:lnSpc>
            </a:pPr>
            <a:r>
              <a:rPr lang="en-US" sz="3300" spc="-33" dirty="0">
                <a:solidFill>
                  <a:srgbClr val="FFFFFF"/>
                </a:solidFill>
                <a:latin typeface="Kollektif"/>
              </a:rPr>
              <a:t>6.</a:t>
            </a:r>
            <a:r>
              <a:rPr lang="en-US" sz="3600" b="0" i="0" dirty="0">
                <a:solidFill>
                  <a:srgbClr val="ECECEC"/>
                </a:solidFill>
                <a:effectLst/>
                <a:latin typeface="Söhne"/>
              </a:rPr>
              <a:t> Identifying and quantifying microorganisms    aids in diagnosing infectious diseases</a:t>
            </a:r>
          </a:p>
          <a:p>
            <a:pPr>
              <a:lnSpc>
                <a:spcPts val="3300"/>
              </a:lnSpc>
            </a:pPr>
            <a:endParaRPr lang="en-US" sz="3300" spc="-33" dirty="0">
              <a:solidFill>
                <a:srgbClr val="FFFFFF"/>
              </a:solidFill>
              <a:latin typeface="Kollektif"/>
            </a:endParaRPr>
          </a:p>
          <a:p>
            <a:pPr>
              <a:lnSpc>
                <a:spcPts val="3300"/>
              </a:lnSpc>
            </a:pPr>
            <a:r>
              <a:rPr lang="en-US" sz="3300" spc="-33" dirty="0">
                <a:solidFill>
                  <a:srgbClr val="FFFFFF"/>
                </a:solidFill>
                <a:latin typeface="Kollektif"/>
              </a:rPr>
              <a:t>7. </a:t>
            </a:r>
            <a:r>
              <a:rPr lang="en-US" sz="3600" b="0" i="0" dirty="0">
                <a:solidFill>
                  <a:srgbClr val="ECECEC"/>
                </a:solidFill>
                <a:effectLst/>
                <a:latin typeface="Söhne"/>
              </a:rPr>
              <a:t>Analyzing drug particle sizes optimizes drug formulations for enhanced therapeutic efficacy.</a:t>
            </a:r>
            <a:endParaRPr lang="en-US" sz="3300" spc="-33" dirty="0">
              <a:solidFill>
                <a:srgbClr val="FFFFFF"/>
              </a:solidFill>
              <a:latin typeface="Kollektif"/>
            </a:endParaRPr>
          </a:p>
          <a:p>
            <a:pPr>
              <a:lnSpc>
                <a:spcPts val="3300"/>
              </a:lnSpc>
            </a:pPr>
            <a:endParaRPr lang="en-US" sz="3300" spc="-33" dirty="0">
              <a:solidFill>
                <a:srgbClr val="FFFFFF"/>
              </a:solidFill>
              <a:latin typeface="Kollekt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p:cNvSpPr/>
          <p:nvPr/>
        </p:nvSpPr>
        <p:spPr>
          <a:xfrm>
            <a:off x="685254" y="2461953"/>
            <a:ext cx="6372671" cy="1893802"/>
          </a:xfrm>
          <a:custGeom>
            <a:avLst/>
            <a:gdLst/>
            <a:ahLst/>
            <a:cxnLst/>
            <a:rect l="l" t="t" r="r" b="b"/>
            <a:pathLst>
              <a:path w="6372671" h="1893802">
                <a:moveTo>
                  <a:pt x="0" y="0"/>
                </a:moveTo>
                <a:lnTo>
                  <a:pt x="6372671" y="0"/>
                </a:lnTo>
                <a:lnTo>
                  <a:pt x="6372671" y="1893803"/>
                </a:lnTo>
                <a:lnTo>
                  <a:pt x="0" y="1893803"/>
                </a:lnTo>
                <a:lnTo>
                  <a:pt x="0" y="0"/>
                </a:lnTo>
                <a:close/>
              </a:path>
            </a:pathLst>
          </a:custGeom>
          <a:blipFill>
            <a:blip r:embed="rId2"/>
            <a:stretch>
              <a:fillRect b="-873"/>
            </a:stretch>
          </a:blipFill>
        </p:spPr>
      </p:sp>
      <p:sp>
        <p:nvSpPr>
          <p:cNvPr id="3" name="Freeform 3"/>
          <p:cNvSpPr/>
          <p:nvPr/>
        </p:nvSpPr>
        <p:spPr>
          <a:xfrm>
            <a:off x="685254" y="5888095"/>
            <a:ext cx="6372671" cy="2223655"/>
          </a:xfrm>
          <a:custGeom>
            <a:avLst/>
            <a:gdLst/>
            <a:ahLst/>
            <a:cxnLst/>
            <a:rect l="l" t="t" r="r" b="b"/>
            <a:pathLst>
              <a:path w="6372671" h="2223655">
                <a:moveTo>
                  <a:pt x="0" y="0"/>
                </a:moveTo>
                <a:lnTo>
                  <a:pt x="6372671" y="0"/>
                </a:lnTo>
                <a:lnTo>
                  <a:pt x="6372671" y="2223655"/>
                </a:lnTo>
                <a:lnTo>
                  <a:pt x="0" y="2223655"/>
                </a:lnTo>
                <a:lnTo>
                  <a:pt x="0" y="0"/>
                </a:lnTo>
                <a:close/>
              </a:path>
            </a:pathLst>
          </a:custGeom>
          <a:blipFill>
            <a:blip r:embed="rId3"/>
            <a:stretch>
              <a:fillRect/>
            </a:stretch>
          </a:blipFill>
        </p:spPr>
      </p:sp>
      <p:sp>
        <p:nvSpPr>
          <p:cNvPr id="4" name="TextBox 4"/>
          <p:cNvSpPr txBox="1"/>
          <p:nvPr/>
        </p:nvSpPr>
        <p:spPr>
          <a:xfrm>
            <a:off x="5560122" y="427508"/>
            <a:ext cx="12158574" cy="1381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Results and Discussion</a:t>
            </a:r>
          </a:p>
        </p:txBody>
      </p:sp>
      <p:sp>
        <p:nvSpPr>
          <p:cNvPr id="5" name="TextBox 5"/>
          <p:cNvSpPr txBox="1"/>
          <p:nvPr/>
        </p:nvSpPr>
        <p:spPr>
          <a:xfrm>
            <a:off x="7624846" y="2548066"/>
            <a:ext cx="10346200" cy="1721576"/>
          </a:xfrm>
          <a:prstGeom prst="rect">
            <a:avLst/>
          </a:prstGeom>
        </p:spPr>
        <p:txBody>
          <a:bodyPr lIns="0" tIns="0" rIns="0" bIns="0" rtlCol="0" anchor="t">
            <a:spAutoFit/>
          </a:bodyPr>
          <a:lstStyle/>
          <a:p>
            <a:pPr>
              <a:lnSpc>
                <a:spcPts val="3278"/>
              </a:lnSpc>
              <a:spcBef>
                <a:spcPct val="0"/>
              </a:spcBef>
            </a:pPr>
            <a:r>
              <a:rPr lang="en-US" sz="3278" spc="-32">
                <a:solidFill>
                  <a:srgbClr val="FFFFFF"/>
                </a:solidFill>
                <a:latin typeface="Kollektif"/>
              </a:rPr>
              <a:t>The recommended particle characterization approach improves visibility and segmentation, and enhances the visualization of size distribution patterns in a three-dimensional scatter plot.</a:t>
            </a:r>
          </a:p>
        </p:txBody>
      </p:sp>
      <p:sp>
        <p:nvSpPr>
          <p:cNvPr id="6" name="TextBox 6"/>
          <p:cNvSpPr txBox="1"/>
          <p:nvPr/>
        </p:nvSpPr>
        <p:spPr>
          <a:xfrm>
            <a:off x="7624846" y="6050701"/>
            <a:ext cx="10663154" cy="1721576"/>
          </a:xfrm>
          <a:prstGeom prst="rect">
            <a:avLst/>
          </a:prstGeom>
        </p:spPr>
        <p:txBody>
          <a:bodyPr lIns="0" tIns="0" rIns="0" bIns="0" rtlCol="0" anchor="t">
            <a:spAutoFit/>
          </a:bodyPr>
          <a:lstStyle/>
          <a:p>
            <a:pPr>
              <a:lnSpc>
                <a:spcPts val="3278"/>
              </a:lnSpc>
              <a:spcBef>
                <a:spcPct val="0"/>
              </a:spcBef>
            </a:pPr>
            <a:r>
              <a:rPr lang="en-US" sz="3278" spc="-32">
                <a:solidFill>
                  <a:srgbClr val="FFFFFF"/>
                </a:solidFill>
                <a:latin typeface="Kollektif"/>
              </a:rPr>
              <a:t>Texture analysis using GLCM features enhances the ability to differentiate between particles based on their textural properties and employs GLCM-based KMeans clustering to detect plausible heterogeneities in the image.</a:t>
            </a:r>
          </a:p>
        </p:txBody>
      </p:sp>
      <p:grpSp>
        <p:nvGrpSpPr>
          <p:cNvPr id="7" name="Group 7"/>
          <p:cNvGrpSpPr/>
          <p:nvPr/>
        </p:nvGrpSpPr>
        <p:grpSpPr>
          <a:xfrm>
            <a:off x="3353429" y="7310315"/>
            <a:ext cx="1036320" cy="461962"/>
            <a:chOff x="0" y="0"/>
            <a:chExt cx="1381760" cy="615950"/>
          </a:xfrm>
        </p:grpSpPr>
        <p:sp>
          <p:nvSpPr>
            <p:cNvPr id="8" name="Freeform 8"/>
            <p:cNvSpPr/>
            <p:nvPr/>
          </p:nvSpPr>
          <p:spPr>
            <a:xfrm>
              <a:off x="48260" y="38100"/>
              <a:ext cx="1283970" cy="528320"/>
            </a:xfrm>
            <a:custGeom>
              <a:avLst/>
              <a:gdLst/>
              <a:ahLst/>
              <a:cxnLst/>
              <a:rect l="l" t="t" r="r" b="b"/>
              <a:pathLst>
                <a:path w="1283970" h="528320">
                  <a:moveTo>
                    <a:pt x="78740" y="87630"/>
                  </a:moveTo>
                  <a:cubicBezTo>
                    <a:pt x="635000" y="92710"/>
                    <a:pt x="784860" y="93980"/>
                    <a:pt x="842010" y="115570"/>
                  </a:cubicBezTo>
                  <a:cubicBezTo>
                    <a:pt x="866140" y="124460"/>
                    <a:pt x="877570" y="135890"/>
                    <a:pt x="886460" y="148590"/>
                  </a:cubicBezTo>
                  <a:cubicBezTo>
                    <a:pt x="894080" y="158750"/>
                    <a:pt x="897890" y="171450"/>
                    <a:pt x="897890" y="184150"/>
                  </a:cubicBezTo>
                  <a:cubicBezTo>
                    <a:pt x="897890" y="200660"/>
                    <a:pt x="892810" y="223520"/>
                    <a:pt x="882650" y="237490"/>
                  </a:cubicBezTo>
                  <a:cubicBezTo>
                    <a:pt x="872490" y="251460"/>
                    <a:pt x="862330" y="260350"/>
                    <a:pt x="835660" y="267970"/>
                  </a:cubicBezTo>
                  <a:cubicBezTo>
                    <a:pt x="737870" y="297180"/>
                    <a:pt x="191770" y="295910"/>
                    <a:pt x="96520" y="265430"/>
                  </a:cubicBezTo>
                  <a:cubicBezTo>
                    <a:pt x="71120" y="256540"/>
                    <a:pt x="60960" y="248920"/>
                    <a:pt x="52070" y="233680"/>
                  </a:cubicBezTo>
                  <a:cubicBezTo>
                    <a:pt x="41910" y="215900"/>
                    <a:pt x="36830" y="182880"/>
                    <a:pt x="44450" y="163830"/>
                  </a:cubicBezTo>
                  <a:cubicBezTo>
                    <a:pt x="52070" y="144780"/>
                    <a:pt x="67310" y="128270"/>
                    <a:pt x="96520" y="116840"/>
                  </a:cubicBezTo>
                  <a:cubicBezTo>
                    <a:pt x="168910" y="88900"/>
                    <a:pt x="384810" y="129540"/>
                    <a:pt x="525780" y="113030"/>
                  </a:cubicBezTo>
                  <a:cubicBezTo>
                    <a:pt x="666750" y="96520"/>
                    <a:pt x="871220" y="11430"/>
                    <a:pt x="942340" y="21590"/>
                  </a:cubicBezTo>
                  <a:cubicBezTo>
                    <a:pt x="969010" y="25400"/>
                    <a:pt x="981710" y="35560"/>
                    <a:pt x="993140" y="49530"/>
                  </a:cubicBezTo>
                  <a:cubicBezTo>
                    <a:pt x="1004570" y="63500"/>
                    <a:pt x="1012190" y="87630"/>
                    <a:pt x="1012190" y="104140"/>
                  </a:cubicBezTo>
                  <a:cubicBezTo>
                    <a:pt x="1012190" y="118110"/>
                    <a:pt x="1008380" y="130810"/>
                    <a:pt x="1000760" y="142240"/>
                  </a:cubicBezTo>
                  <a:cubicBezTo>
                    <a:pt x="991870" y="156210"/>
                    <a:pt x="982980" y="168910"/>
                    <a:pt x="957580" y="179070"/>
                  </a:cubicBezTo>
                  <a:cubicBezTo>
                    <a:pt x="866140" y="213360"/>
                    <a:pt x="363220" y="128270"/>
                    <a:pt x="260350" y="182880"/>
                  </a:cubicBezTo>
                  <a:cubicBezTo>
                    <a:pt x="219710" y="204470"/>
                    <a:pt x="191770" y="250190"/>
                    <a:pt x="198120" y="271780"/>
                  </a:cubicBezTo>
                  <a:cubicBezTo>
                    <a:pt x="203200" y="292100"/>
                    <a:pt x="248920" y="302260"/>
                    <a:pt x="285750" y="311150"/>
                  </a:cubicBezTo>
                  <a:cubicBezTo>
                    <a:pt x="341630" y="323850"/>
                    <a:pt x="438150" y="326390"/>
                    <a:pt x="508000" y="320040"/>
                  </a:cubicBezTo>
                  <a:cubicBezTo>
                    <a:pt x="571500" y="313690"/>
                    <a:pt x="624840" y="297180"/>
                    <a:pt x="687070" y="279400"/>
                  </a:cubicBezTo>
                  <a:cubicBezTo>
                    <a:pt x="756920" y="259080"/>
                    <a:pt x="831850" y="213360"/>
                    <a:pt x="904240" y="200660"/>
                  </a:cubicBezTo>
                  <a:cubicBezTo>
                    <a:pt x="971550" y="187960"/>
                    <a:pt x="1047750" y="195580"/>
                    <a:pt x="1107440" y="199390"/>
                  </a:cubicBezTo>
                  <a:cubicBezTo>
                    <a:pt x="1155700" y="201930"/>
                    <a:pt x="1210310" y="203200"/>
                    <a:pt x="1238250" y="215900"/>
                  </a:cubicBezTo>
                  <a:cubicBezTo>
                    <a:pt x="1253490" y="222250"/>
                    <a:pt x="1261110" y="229870"/>
                    <a:pt x="1268730" y="242570"/>
                  </a:cubicBezTo>
                  <a:cubicBezTo>
                    <a:pt x="1277620" y="257810"/>
                    <a:pt x="1283970" y="283210"/>
                    <a:pt x="1282700" y="300990"/>
                  </a:cubicBezTo>
                  <a:cubicBezTo>
                    <a:pt x="1281430" y="314960"/>
                    <a:pt x="1277620" y="327660"/>
                    <a:pt x="1268730" y="339090"/>
                  </a:cubicBezTo>
                  <a:cubicBezTo>
                    <a:pt x="1258570" y="353060"/>
                    <a:pt x="1244600" y="365760"/>
                    <a:pt x="1219200" y="373380"/>
                  </a:cubicBezTo>
                  <a:cubicBezTo>
                    <a:pt x="1160780" y="392430"/>
                    <a:pt x="969010" y="407670"/>
                    <a:pt x="905510" y="378460"/>
                  </a:cubicBezTo>
                  <a:cubicBezTo>
                    <a:pt x="867410" y="361950"/>
                    <a:pt x="842010" y="325120"/>
                    <a:pt x="834390" y="295910"/>
                  </a:cubicBezTo>
                  <a:cubicBezTo>
                    <a:pt x="828040" y="269240"/>
                    <a:pt x="834390" y="237490"/>
                    <a:pt x="852170" y="212090"/>
                  </a:cubicBezTo>
                  <a:cubicBezTo>
                    <a:pt x="877570" y="175260"/>
                    <a:pt x="953770" y="129540"/>
                    <a:pt x="996950" y="116840"/>
                  </a:cubicBezTo>
                  <a:cubicBezTo>
                    <a:pt x="1026160" y="107950"/>
                    <a:pt x="1056640" y="110490"/>
                    <a:pt x="1076960" y="115570"/>
                  </a:cubicBezTo>
                  <a:cubicBezTo>
                    <a:pt x="1092200" y="119380"/>
                    <a:pt x="1102360" y="125730"/>
                    <a:pt x="1112520" y="135890"/>
                  </a:cubicBezTo>
                  <a:cubicBezTo>
                    <a:pt x="1125220" y="148590"/>
                    <a:pt x="1137920" y="172720"/>
                    <a:pt x="1140460" y="190500"/>
                  </a:cubicBezTo>
                  <a:cubicBezTo>
                    <a:pt x="1143000" y="204470"/>
                    <a:pt x="1139190" y="219710"/>
                    <a:pt x="1134110" y="232410"/>
                  </a:cubicBezTo>
                  <a:cubicBezTo>
                    <a:pt x="1129030" y="245110"/>
                    <a:pt x="1120140" y="257810"/>
                    <a:pt x="1109980" y="266700"/>
                  </a:cubicBezTo>
                  <a:cubicBezTo>
                    <a:pt x="1099820" y="275590"/>
                    <a:pt x="1084580" y="274320"/>
                    <a:pt x="1071880" y="284480"/>
                  </a:cubicBezTo>
                  <a:cubicBezTo>
                    <a:pt x="1054100" y="300990"/>
                    <a:pt x="1041400" y="341630"/>
                    <a:pt x="1021080" y="365760"/>
                  </a:cubicBezTo>
                  <a:cubicBezTo>
                    <a:pt x="1000760" y="391160"/>
                    <a:pt x="976630" y="412750"/>
                    <a:pt x="952500" y="433070"/>
                  </a:cubicBezTo>
                  <a:cubicBezTo>
                    <a:pt x="927100" y="454660"/>
                    <a:pt x="899160" y="477520"/>
                    <a:pt x="869950" y="492760"/>
                  </a:cubicBezTo>
                  <a:cubicBezTo>
                    <a:pt x="840740" y="508000"/>
                    <a:pt x="810260" y="525780"/>
                    <a:pt x="778510" y="527050"/>
                  </a:cubicBezTo>
                  <a:cubicBezTo>
                    <a:pt x="746760" y="528320"/>
                    <a:pt x="716280" y="513080"/>
                    <a:pt x="679450" y="499110"/>
                  </a:cubicBezTo>
                  <a:cubicBezTo>
                    <a:pt x="629920" y="480060"/>
                    <a:pt x="579120" y="433070"/>
                    <a:pt x="509270" y="414020"/>
                  </a:cubicBezTo>
                  <a:cubicBezTo>
                    <a:pt x="414020" y="387350"/>
                    <a:pt x="203200" y="410210"/>
                    <a:pt x="151130" y="386080"/>
                  </a:cubicBezTo>
                  <a:cubicBezTo>
                    <a:pt x="133350" y="378460"/>
                    <a:pt x="128270" y="369570"/>
                    <a:pt x="120650" y="356870"/>
                  </a:cubicBezTo>
                  <a:cubicBezTo>
                    <a:pt x="111760" y="341630"/>
                    <a:pt x="106680" y="314960"/>
                    <a:pt x="107950" y="297180"/>
                  </a:cubicBezTo>
                  <a:cubicBezTo>
                    <a:pt x="109220" y="281940"/>
                    <a:pt x="114300" y="269240"/>
                    <a:pt x="124460" y="257810"/>
                  </a:cubicBezTo>
                  <a:cubicBezTo>
                    <a:pt x="135890" y="243840"/>
                    <a:pt x="148590" y="232410"/>
                    <a:pt x="176530" y="224790"/>
                  </a:cubicBezTo>
                  <a:cubicBezTo>
                    <a:pt x="264160" y="199390"/>
                    <a:pt x="669290" y="200660"/>
                    <a:pt x="750570" y="228600"/>
                  </a:cubicBezTo>
                  <a:cubicBezTo>
                    <a:pt x="775970" y="237490"/>
                    <a:pt x="784860" y="247650"/>
                    <a:pt x="795020" y="261620"/>
                  </a:cubicBezTo>
                  <a:cubicBezTo>
                    <a:pt x="805180" y="275590"/>
                    <a:pt x="810260" y="297180"/>
                    <a:pt x="808990" y="314960"/>
                  </a:cubicBezTo>
                  <a:cubicBezTo>
                    <a:pt x="807720" y="332740"/>
                    <a:pt x="801370" y="353060"/>
                    <a:pt x="788670" y="365760"/>
                  </a:cubicBezTo>
                  <a:cubicBezTo>
                    <a:pt x="773430" y="381000"/>
                    <a:pt x="732790" y="393700"/>
                    <a:pt x="713740" y="394970"/>
                  </a:cubicBezTo>
                  <a:cubicBezTo>
                    <a:pt x="702310" y="396240"/>
                    <a:pt x="695960" y="393700"/>
                    <a:pt x="687070" y="388620"/>
                  </a:cubicBezTo>
                  <a:cubicBezTo>
                    <a:pt x="674370" y="381000"/>
                    <a:pt x="655320" y="365760"/>
                    <a:pt x="647700" y="350520"/>
                  </a:cubicBezTo>
                  <a:cubicBezTo>
                    <a:pt x="640080" y="335280"/>
                    <a:pt x="636270" y="313690"/>
                    <a:pt x="638810" y="295910"/>
                  </a:cubicBezTo>
                  <a:cubicBezTo>
                    <a:pt x="641350" y="279400"/>
                    <a:pt x="650240" y="259080"/>
                    <a:pt x="664210" y="247650"/>
                  </a:cubicBezTo>
                  <a:cubicBezTo>
                    <a:pt x="681990" y="233680"/>
                    <a:pt x="720090" y="223520"/>
                    <a:pt x="741680" y="226060"/>
                  </a:cubicBezTo>
                  <a:cubicBezTo>
                    <a:pt x="759460" y="228600"/>
                    <a:pt x="777240" y="241300"/>
                    <a:pt x="788670" y="254000"/>
                  </a:cubicBezTo>
                  <a:cubicBezTo>
                    <a:pt x="800100" y="266700"/>
                    <a:pt x="807720" y="287020"/>
                    <a:pt x="808990" y="304800"/>
                  </a:cubicBezTo>
                  <a:cubicBezTo>
                    <a:pt x="810260" y="322580"/>
                    <a:pt x="806450" y="344170"/>
                    <a:pt x="795020" y="358140"/>
                  </a:cubicBezTo>
                  <a:cubicBezTo>
                    <a:pt x="781050" y="375920"/>
                    <a:pt x="759460" y="387350"/>
                    <a:pt x="722630" y="396240"/>
                  </a:cubicBezTo>
                  <a:cubicBezTo>
                    <a:pt x="628650" y="419100"/>
                    <a:pt x="278130" y="415290"/>
                    <a:pt x="191770" y="397510"/>
                  </a:cubicBezTo>
                  <a:cubicBezTo>
                    <a:pt x="162560" y="391160"/>
                    <a:pt x="148590" y="387350"/>
                    <a:pt x="134620" y="373380"/>
                  </a:cubicBezTo>
                  <a:cubicBezTo>
                    <a:pt x="120650" y="360680"/>
                    <a:pt x="109220" y="336550"/>
                    <a:pt x="107950" y="317500"/>
                  </a:cubicBezTo>
                  <a:cubicBezTo>
                    <a:pt x="106680" y="298450"/>
                    <a:pt x="113030" y="273050"/>
                    <a:pt x="124460" y="257810"/>
                  </a:cubicBezTo>
                  <a:cubicBezTo>
                    <a:pt x="135890" y="242570"/>
                    <a:pt x="149860" y="232410"/>
                    <a:pt x="176530" y="224790"/>
                  </a:cubicBezTo>
                  <a:cubicBezTo>
                    <a:pt x="240030" y="208280"/>
                    <a:pt x="449580" y="228600"/>
                    <a:pt x="524510" y="241300"/>
                  </a:cubicBezTo>
                  <a:cubicBezTo>
                    <a:pt x="561340" y="247650"/>
                    <a:pt x="579120" y="254000"/>
                    <a:pt x="605790" y="264160"/>
                  </a:cubicBezTo>
                  <a:cubicBezTo>
                    <a:pt x="632460" y="275590"/>
                    <a:pt x="654050" y="298450"/>
                    <a:pt x="684530" y="307340"/>
                  </a:cubicBezTo>
                  <a:cubicBezTo>
                    <a:pt x="721360" y="318770"/>
                    <a:pt x="769620" y="334010"/>
                    <a:pt x="815340" y="318770"/>
                  </a:cubicBezTo>
                  <a:cubicBezTo>
                    <a:pt x="883920" y="294640"/>
                    <a:pt x="999490" y="129540"/>
                    <a:pt x="1035050" y="114300"/>
                  </a:cubicBezTo>
                  <a:cubicBezTo>
                    <a:pt x="1043940" y="110490"/>
                    <a:pt x="1047750" y="111760"/>
                    <a:pt x="1055370" y="113030"/>
                  </a:cubicBezTo>
                  <a:cubicBezTo>
                    <a:pt x="1066800" y="114300"/>
                    <a:pt x="1084580" y="116840"/>
                    <a:pt x="1096010" y="123190"/>
                  </a:cubicBezTo>
                  <a:cubicBezTo>
                    <a:pt x="1107440" y="129540"/>
                    <a:pt x="1118870" y="140970"/>
                    <a:pt x="1126490" y="152400"/>
                  </a:cubicBezTo>
                  <a:cubicBezTo>
                    <a:pt x="1134110" y="163830"/>
                    <a:pt x="1139190" y="177800"/>
                    <a:pt x="1140460" y="190500"/>
                  </a:cubicBezTo>
                  <a:cubicBezTo>
                    <a:pt x="1141730" y="204470"/>
                    <a:pt x="1140460" y="218440"/>
                    <a:pt x="1134110" y="232410"/>
                  </a:cubicBezTo>
                  <a:cubicBezTo>
                    <a:pt x="1126490" y="248920"/>
                    <a:pt x="1104900" y="270510"/>
                    <a:pt x="1092200" y="278130"/>
                  </a:cubicBezTo>
                  <a:cubicBezTo>
                    <a:pt x="1084580" y="283210"/>
                    <a:pt x="1075690" y="285750"/>
                    <a:pt x="1071880" y="284480"/>
                  </a:cubicBezTo>
                  <a:cubicBezTo>
                    <a:pt x="1068070" y="283210"/>
                    <a:pt x="1070610" y="274320"/>
                    <a:pt x="1066800" y="273050"/>
                  </a:cubicBezTo>
                  <a:cubicBezTo>
                    <a:pt x="1056640" y="269240"/>
                    <a:pt x="1003300" y="313690"/>
                    <a:pt x="991870" y="304800"/>
                  </a:cubicBezTo>
                  <a:cubicBezTo>
                    <a:pt x="979170" y="295910"/>
                    <a:pt x="979170" y="229870"/>
                    <a:pt x="999490" y="210820"/>
                  </a:cubicBezTo>
                  <a:cubicBezTo>
                    <a:pt x="1028700" y="182880"/>
                    <a:pt x="1150620" y="194310"/>
                    <a:pt x="1198880" y="205740"/>
                  </a:cubicBezTo>
                  <a:cubicBezTo>
                    <a:pt x="1229360" y="213360"/>
                    <a:pt x="1254760" y="227330"/>
                    <a:pt x="1268730" y="242570"/>
                  </a:cubicBezTo>
                  <a:cubicBezTo>
                    <a:pt x="1278890" y="254000"/>
                    <a:pt x="1281430" y="267970"/>
                    <a:pt x="1282700" y="280670"/>
                  </a:cubicBezTo>
                  <a:cubicBezTo>
                    <a:pt x="1283970" y="293370"/>
                    <a:pt x="1283970" y="308610"/>
                    <a:pt x="1277620" y="321310"/>
                  </a:cubicBezTo>
                  <a:cubicBezTo>
                    <a:pt x="1267460" y="339090"/>
                    <a:pt x="1248410" y="361950"/>
                    <a:pt x="1219200" y="373380"/>
                  </a:cubicBezTo>
                  <a:cubicBezTo>
                    <a:pt x="1163320" y="393700"/>
                    <a:pt x="1032510" y="354330"/>
                    <a:pt x="943610" y="368300"/>
                  </a:cubicBezTo>
                  <a:cubicBezTo>
                    <a:pt x="855980" y="381000"/>
                    <a:pt x="773430" y="433070"/>
                    <a:pt x="688340" y="452120"/>
                  </a:cubicBezTo>
                  <a:cubicBezTo>
                    <a:pt x="607060" y="471170"/>
                    <a:pt x="513080" y="481330"/>
                    <a:pt x="444500" y="485140"/>
                  </a:cubicBezTo>
                  <a:cubicBezTo>
                    <a:pt x="394970" y="487680"/>
                    <a:pt x="358140" y="487680"/>
                    <a:pt x="314960" y="482600"/>
                  </a:cubicBezTo>
                  <a:cubicBezTo>
                    <a:pt x="273050" y="477520"/>
                    <a:pt x="228600" y="471170"/>
                    <a:pt x="189230" y="458470"/>
                  </a:cubicBezTo>
                  <a:cubicBezTo>
                    <a:pt x="151130" y="447040"/>
                    <a:pt x="110490" y="434340"/>
                    <a:pt x="81280" y="411480"/>
                  </a:cubicBezTo>
                  <a:cubicBezTo>
                    <a:pt x="53340" y="388620"/>
                    <a:pt x="25400" y="355600"/>
                    <a:pt x="17780" y="322580"/>
                  </a:cubicBezTo>
                  <a:cubicBezTo>
                    <a:pt x="10160" y="287020"/>
                    <a:pt x="26670" y="243840"/>
                    <a:pt x="43180" y="201930"/>
                  </a:cubicBezTo>
                  <a:cubicBezTo>
                    <a:pt x="63500" y="149860"/>
                    <a:pt x="99060" y="68580"/>
                    <a:pt x="140970" y="38100"/>
                  </a:cubicBezTo>
                  <a:cubicBezTo>
                    <a:pt x="175260" y="13970"/>
                    <a:pt x="205740" y="17780"/>
                    <a:pt x="260350" y="12700"/>
                  </a:cubicBezTo>
                  <a:cubicBezTo>
                    <a:pt x="378460" y="0"/>
                    <a:pt x="704850" y="11430"/>
                    <a:pt x="828040" y="16510"/>
                  </a:cubicBezTo>
                  <a:cubicBezTo>
                    <a:pt x="887730" y="19050"/>
                    <a:pt x="930910" y="12700"/>
                    <a:pt x="961390" y="26670"/>
                  </a:cubicBezTo>
                  <a:cubicBezTo>
                    <a:pt x="981710" y="35560"/>
                    <a:pt x="994410" y="52070"/>
                    <a:pt x="1003300" y="66040"/>
                  </a:cubicBezTo>
                  <a:cubicBezTo>
                    <a:pt x="1009650" y="77470"/>
                    <a:pt x="1012190" y="91440"/>
                    <a:pt x="1012190" y="104140"/>
                  </a:cubicBezTo>
                  <a:cubicBezTo>
                    <a:pt x="1012190" y="116840"/>
                    <a:pt x="1008380" y="130810"/>
                    <a:pt x="1000760" y="142240"/>
                  </a:cubicBezTo>
                  <a:cubicBezTo>
                    <a:pt x="991870" y="156210"/>
                    <a:pt x="981710" y="167640"/>
                    <a:pt x="957580" y="179070"/>
                  </a:cubicBezTo>
                  <a:cubicBezTo>
                    <a:pt x="890270" y="212090"/>
                    <a:pt x="670560" y="255270"/>
                    <a:pt x="525780" y="269240"/>
                  </a:cubicBezTo>
                  <a:cubicBezTo>
                    <a:pt x="383540" y="283210"/>
                    <a:pt x="165100" y="287020"/>
                    <a:pt x="96520" y="265430"/>
                  </a:cubicBezTo>
                  <a:cubicBezTo>
                    <a:pt x="72390" y="257810"/>
                    <a:pt x="60960" y="246380"/>
                    <a:pt x="52070" y="233680"/>
                  </a:cubicBezTo>
                  <a:cubicBezTo>
                    <a:pt x="44450" y="223520"/>
                    <a:pt x="39370" y="213360"/>
                    <a:pt x="39370" y="200660"/>
                  </a:cubicBezTo>
                  <a:cubicBezTo>
                    <a:pt x="39370" y="181610"/>
                    <a:pt x="50800" y="147320"/>
                    <a:pt x="64770" y="133350"/>
                  </a:cubicBezTo>
                  <a:cubicBezTo>
                    <a:pt x="77470" y="120650"/>
                    <a:pt x="87630" y="119380"/>
                    <a:pt x="115570" y="114300"/>
                  </a:cubicBezTo>
                  <a:cubicBezTo>
                    <a:pt x="214630" y="96520"/>
                    <a:pt x="723900" y="90170"/>
                    <a:pt x="822960" y="111760"/>
                  </a:cubicBezTo>
                  <a:cubicBezTo>
                    <a:pt x="850900" y="118110"/>
                    <a:pt x="861060" y="121920"/>
                    <a:pt x="873760" y="134620"/>
                  </a:cubicBezTo>
                  <a:cubicBezTo>
                    <a:pt x="886460" y="146050"/>
                    <a:pt x="896620" y="167640"/>
                    <a:pt x="897890" y="184150"/>
                  </a:cubicBezTo>
                  <a:cubicBezTo>
                    <a:pt x="899160" y="201930"/>
                    <a:pt x="894080" y="223520"/>
                    <a:pt x="882650" y="237490"/>
                  </a:cubicBezTo>
                  <a:cubicBezTo>
                    <a:pt x="868680" y="252730"/>
                    <a:pt x="847090" y="264160"/>
                    <a:pt x="816610" y="269240"/>
                  </a:cubicBezTo>
                  <a:cubicBezTo>
                    <a:pt x="754380" y="280670"/>
                    <a:pt x="628650" y="246380"/>
                    <a:pt x="518160" y="241300"/>
                  </a:cubicBezTo>
                  <a:cubicBezTo>
                    <a:pt x="382270" y="234950"/>
                    <a:pt x="132080" y="261620"/>
                    <a:pt x="60960" y="238760"/>
                  </a:cubicBezTo>
                  <a:cubicBezTo>
                    <a:pt x="36830" y="231140"/>
                    <a:pt x="26670" y="222250"/>
                    <a:pt x="16510" y="208280"/>
                  </a:cubicBezTo>
                  <a:cubicBezTo>
                    <a:pt x="6350" y="194310"/>
                    <a:pt x="0" y="171450"/>
                    <a:pt x="2540" y="154940"/>
                  </a:cubicBezTo>
                  <a:cubicBezTo>
                    <a:pt x="5080" y="138430"/>
                    <a:pt x="15240" y="118110"/>
                    <a:pt x="27940" y="106680"/>
                  </a:cubicBezTo>
                  <a:cubicBezTo>
                    <a:pt x="40640" y="95250"/>
                    <a:pt x="78740" y="87630"/>
                    <a:pt x="78740" y="87630"/>
                  </a:cubicBezTo>
                </a:path>
              </a:pathLst>
            </a:custGeom>
            <a:solidFill>
              <a:srgbClr val="FFFFFF"/>
            </a:solidFill>
            <a:ln cap="sq">
              <a:noFill/>
              <a:prstDash val="solid"/>
              <a:miter/>
            </a:ln>
          </p:spPr>
        </p:sp>
      </p:grpSp>
      <p:grpSp>
        <p:nvGrpSpPr>
          <p:cNvPr id="9" name="Group 9"/>
          <p:cNvGrpSpPr/>
          <p:nvPr/>
        </p:nvGrpSpPr>
        <p:grpSpPr>
          <a:xfrm>
            <a:off x="3074670" y="3567112"/>
            <a:ext cx="1151573" cy="467678"/>
            <a:chOff x="0" y="0"/>
            <a:chExt cx="1535430" cy="623570"/>
          </a:xfrm>
        </p:grpSpPr>
        <p:sp>
          <p:nvSpPr>
            <p:cNvPr id="10" name="Freeform 10"/>
            <p:cNvSpPr/>
            <p:nvPr/>
          </p:nvSpPr>
          <p:spPr>
            <a:xfrm>
              <a:off x="48260" y="48260"/>
              <a:ext cx="1443990" cy="525780"/>
            </a:xfrm>
            <a:custGeom>
              <a:avLst/>
              <a:gdLst/>
              <a:ahLst/>
              <a:cxnLst/>
              <a:rect l="l" t="t" r="r" b="b"/>
              <a:pathLst>
                <a:path w="1443990" h="525780">
                  <a:moveTo>
                    <a:pt x="485140" y="149860"/>
                  </a:moveTo>
                  <a:cubicBezTo>
                    <a:pt x="878840" y="194310"/>
                    <a:pt x="1102360" y="176530"/>
                    <a:pt x="1155700" y="198120"/>
                  </a:cubicBezTo>
                  <a:cubicBezTo>
                    <a:pt x="1172210" y="204470"/>
                    <a:pt x="1176020" y="212090"/>
                    <a:pt x="1182370" y="222250"/>
                  </a:cubicBezTo>
                  <a:cubicBezTo>
                    <a:pt x="1189990" y="234950"/>
                    <a:pt x="1195070" y="257810"/>
                    <a:pt x="1193800" y="273050"/>
                  </a:cubicBezTo>
                  <a:cubicBezTo>
                    <a:pt x="1192530" y="285750"/>
                    <a:pt x="1188720" y="295910"/>
                    <a:pt x="1181100" y="306070"/>
                  </a:cubicBezTo>
                  <a:cubicBezTo>
                    <a:pt x="1172210" y="317500"/>
                    <a:pt x="1160780" y="327660"/>
                    <a:pt x="1137920" y="335280"/>
                  </a:cubicBezTo>
                  <a:cubicBezTo>
                    <a:pt x="1075690" y="354330"/>
                    <a:pt x="883920" y="340360"/>
                    <a:pt x="759460" y="332740"/>
                  </a:cubicBezTo>
                  <a:cubicBezTo>
                    <a:pt x="636270" y="325120"/>
                    <a:pt x="450850" y="317500"/>
                    <a:pt x="392430" y="293370"/>
                  </a:cubicBezTo>
                  <a:cubicBezTo>
                    <a:pt x="370840" y="284480"/>
                    <a:pt x="360680" y="274320"/>
                    <a:pt x="353060" y="261620"/>
                  </a:cubicBezTo>
                  <a:cubicBezTo>
                    <a:pt x="346710" y="251460"/>
                    <a:pt x="341630" y="241300"/>
                    <a:pt x="342900" y="228600"/>
                  </a:cubicBezTo>
                  <a:cubicBezTo>
                    <a:pt x="344170" y="210820"/>
                    <a:pt x="356870" y="180340"/>
                    <a:pt x="370840" y="167640"/>
                  </a:cubicBezTo>
                  <a:cubicBezTo>
                    <a:pt x="383540" y="156210"/>
                    <a:pt x="396240" y="156210"/>
                    <a:pt x="420370" y="152400"/>
                  </a:cubicBezTo>
                  <a:cubicBezTo>
                    <a:pt x="477520" y="143510"/>
                    <a:pt x="635000" y="163830"/>
                    <a:pt x="720090" y="154940"/>
                  </a:cubicBezTo>
                  <a:cubicBezTo>
                    <a:pt x="786130" y="147320"/>
                    <a:pt x="847090" y="133350"/>
                    <a:pt x="891540" y="115570"/>
                  </a:cubicBezTo>
                  <a:cubicBezTo>
                    <a:pt x="922020" y="102870"/>
                    <a:pt x="941070" y="74930"/>
                    <a:pt x="965200" y="72390"/>
                  </a:cubicBezTo>
                  <a:cubicBezTo>
                    <a:pt x="986790" y="69850"/>
                    <a:pt x="1014730" y="78740"/>
                    <a:pt x="1028700" y="92710"/>
                  </a:cubicBezTo>
                  <a:cubicBezTo>
                    <a:pt x="1042670" y="106680"/>
                    <a:pt x="1052830" y="137160"/>
                    <a:pt x="1049020" y="156210"/>
                  </a:cubicBezTo>
                  <a:cubicBezTo>
                    <a:pt x="1045210" y="175260"/>
                    <a:pt x="1032510" y="198120"/>
                    <a:pt x="1007110" y="209550"/>
                  </a:cubicBezTo>
                  <a:cubicBezTo>
                    <a:pt x="953770" y="233680"/>
                    <a:pt x="792480" y="191770"/>
                    <a:pt x="697230" y="193040"/>
                  </a:cubicBezTo>
                  <a:cubicBezTo>
                    <a:pt x="617220" y="194310"/>
                    <a:pt x="523240" y="218440"/>
                    <a:pt x="474980" y="210820"/>
                  </a:cubicBezTo>
                  <a:cubicBezTo>
                    <a:pt x="450850" y="207010"/>
                    <a:pt x="435610" y="201930"/>
                    <a:pt x="422910" y="190500"/>
                  </a:cubicBezTo>
                  <a:cubicBezTo>
                    <a:pt x="410210" y="179070"/>
                    <a:pt x="398780" y="158750"/>
                    <a:pt x="396240" y="140970"/>
                  </a:cubicBezTo>
                  <a:cubicBezTo>
                    <a:pt x="393700" y="123190"/>
                    <a:pt x="398780" y="100330"/>
                    <a:pt x="408940" y="86360"/>
                  </a:cubicBezTo>
                  <a:cubicBezTo>
                    <a:pt x="419100" y="71120"/>
                    <a:pt x="429260" y="59690"/>
                    <a:pt x="454660" y="53340"/>
                  </a:cubicBezTo>
                  <a:cubicBezTo>
                    <a:pt x="529590" y="33020"/>
                    <a:pt x="788670" y="95250"/>
                    <a:pt x="941070" y="101600"/>
                  </a:cubicBezTo>
                  <a:cubicBezTo>
                    <a:pt x="1074420" y="107950"/>
                    <a:pt x="1254760" y="53340"/>
                    <a:pt x="1318260" y="97790"/>
                  </a:cubicBezTo>
                  <a:cubicBezTo>
                    <a:pt x="1357630" y="124460"/>
                    <a:pt x="1385570" y="204470"/>
                    <a:pt x="1366520" y="228600"/>
                  </a:cubicBezTo>
                  <a:cubicBezTo>
                    <a:pt x="1330960" y="273050"/>
                    <a:pt x="1050290" y="180340"/>
                    <a:pt x="906780" y="173990"/>
                  </a:cubicBezTo>
                  <a:cubicBezTo>
                    <a:pt x="779780" y="168910"/>
                    <a:pt x="638810" y="173990"/>
                    <a:pt x="547370" y="187960"/>
                  </a:cubicBezTo>
                  <a:cubicBezTo>
                    <a:pt x="488950" y="196850"/>
                    <a:pt x="443230" y="226060"/>
                    <a:pt x="406400" y="226060"/>
                  </a:cubicBezTo>
                  <a:cubicBezTo>
                    <a:pt x="382270" y="226060"/>
                    <a:pt x="363220" y="219710"/>
                    <a:pt x="347980" y="208280"/>
                  </a:cubicBezTo>
                  <a:cubicBezTo>
                    <a:pt x="332740" y="196850"/>
                    <a:pt x="321310" y="175260"/>
                    <a:pt x="317500" y="157480"/>
                  </a:cubicBezTo>
                  <a:cubicBezTo>
                    <a:pt x="313690" y="139700"/>
                    <a:pt x="318770" y="115570"/>
                    <a:pt x="327660" y="99060"/>
                  </a:cubicBezTo>
                  <a:cubicBezTo>
                    <a:pt x="336550" y="82550"/>
                    <a:pt x="346710" y="69850"/>
                    <a:pt x="374650" y="60960"/>
                  </a:cubicBezTo>
                  <a:cubicBezTo>
                    <a:pt x="471170" y="30480"/>
                    <a:pt x="962660" y="102870"/>
                    <a:pt x="1097280" y="106680"/>
                  </a:cubicBezTo>
                  <a:cubicBezTo>
                    <a:pt x="1149350" y="107950"/>
                    <a:pt x="1169670" y="110490"/>
                    <a:pt x="1205230" y="106680"/>
                  </a:cubicBezTo>
                  <a:cubicBezTo>
                    <a:pt x="1242060" y="102870"/>
                    <a:pt x="1300480" y="69850"/>
                    <a:pt x="1314450" y="83820"/>
                  </a:cubicBezTo>
                  <a:cubicBezTo>
                    <a:pt x="1325880" y="95250"/>
                    <a:pt x="1316990" y="147320"/>
                    <a:pt x="1300480" y="165100"/>
                  </a:cubicBezTo>
                  <a:cubicBezTo>
                    <a:pt x="1282700" y="184150"/>
                    <a:pt x="1236980" y="184150"/>
                    <a:pt x="1201420" y="186690"/>
                  </a:cubicBezTo>
                  <a:cubicBezTo>
                    <a:pt x="1159510" y="189230"/>
                    <a:pt x="1094740" y="191770"/>
                    <a:pt x="1064260" y="176530"/>
                  </a:cubicBezTo>
                  <a:cubicBezTo>
                    <a:pt x="1045210" y="166370"/>
                    <a:pt x="1032510" y="149860"/>
                    <a:pt x="1026160" y="133350"/>
                  </a:cubicBezTo>
                  <a:cubicBezTo>
                    <a:pt x="1019810" y="116840"/>
                    <a:pt x="1018540" y="92710"/>
                    <a:pt x="1026160" y="74930"/>
                  </a:cubicBezTo>
                  <a:cubicBezTo>
                    <a:pt x="1035050" y="55880"/>
                    <a:pt x="1056640" y="36830"/>
                    <a:pt x="1083310" y="25400"/>
                  </a:cubicBezTo>
                  <a:cubicBezTo>
                    <a:pt x="1127760" y="6350"/>
                    <a:pt x="1228090" y="0"/>
                    <a:pt x="1280160" y="2540"/>
                  </a:cubicBezTo>
                  <a:cubicBezTo>
                    <a:pt x="1314450" y="3810"/>
                    <a:pt x="1344930" y="1270"/>
                    <a:pt x="1366520" y="20320"/>
                  </a:cubicBezTo>
                  <a:cubicBezTo>
                    <a:pt x="1395730" y="46990"/>
                    <a:pt x="1417320" y="121920"/>
                    <a:pt x="1413510" y="172720"/>
                  </a:cubicBezTo>
                  <a:cubicBezTo>
                    <a:pt x="1408430" y="227330"/>
                    <a:pt x="1352550" y="283210"/>
                    <a:pt x="1329690" y="337820"/>
                  </a:cubicBezTo>
                  <a:cubicBezTo>
                    <a:pt x="1308100" y="388620"/>
                    <a:pt x="1305560" y="458470"/>
                    <a:pt x="1278890" y="488950"/>
                  </a:cubicBezTo>
                  <a:cubicBezTo>
                    <a:pt x="1261110" y="510540"/>
                    <a:pt x="1233170" y="523240"/>
                    <a:pt x="1211580" y="524510"/>
                  </a:cubicBezTo>
                  <a:cubicBezTo>
                    <a:pt x="1192530" y="525780"/>
                    <a:pt x="1170940" y="515620"/>
                    <a:pt x="1156970" y="504190"/>
                  </a:cubicBezTo>
                  <a:cubicBezTo>
                    <a:pt x="1143000" y="491490"/>
                    <a:pt x="1131570" y="468630"/>
                    <a:pt x="1129030" y="452120"/>
                  </a:cubicBezTo>
                  <a:cubicBezTo>
                    <a:pt x="1126490" y="438150"/>
                    <a:pt x="1129030" y="427990"/>
                    <a:pt x="1134110" y="412750"/>
                  </a:cubicBezTo>
                  <a:cubicBezTo>
                    <a:pt x="1141730" y="388620"/>
                    <a:pt x="1167130" y="327660"/>
                    <a:pt x="1184910" y="326390"/>
                  </a:cubicBezTo>
                  <a:cubicBezTo>
                    <a:pt x="1200150" y="325120"/>
                    <a:pt x="1238250" y="372110"/>
                    <a:pt x="1230630" y="388620"/>
                  </a:cubicBezTo>
                  <a:cubicBezTo>
                    <a:pt x="1214120" y="425450"/>
                    <a:pt x="947420" y="407670"/>
                    <a:pt x="833120" y="424180"/>
                  </a:cubicBezTo>
                  <a:cubicBezTo>
                    <a:pt x="745490" y="436880"/>
                    <a:pt x="679450" y="461010"/>
                    <a:pt x="604520" y="469900"/>
                  </a:cubicBezTo>
                  <a:cubicBezTo>
                    <a:pt x="532130" y="477520"/>
                    <a:pt x="430530" y="485140"/>
                    <a:pt x="389890" y="476250"/>
                  </a:cubicBezTo>
                  <a:cubicBezTo>
                    <a:pt x="372110" y="472440"/>
                    <a:pt x="364490" y="468630"/>
                    <a:pt x="354330" y="458470"/>
                  </a:cubicBezTo>
                  <a:cubicBezTo>
                    <a:pt x="341630" y="447040"/>
                    <a:pt x="328930" y="424180"/>
                    <a:pt x="326390" y="406400"/>
                  </a:cubicBezTo>
                  <a:cubicBezTo>
                    <a:pt x="323850" y="388620"/>
                    <a:pt x="330200" y="364490"/>
                    <a:pt x="340360" y="349250"/>
                  </a:cubicBezTo>
                  <a:cubicBezTo>
                    <a:pt x="350520" y="334010"/>
                    <a:pt x="364490" y="323850"/>
                    <a:pt x="388620" y="314960"/>
                  </a:cubicBezTo>
                  <a:cubicBezTo>
                    <a:pt x="434340" y="298450"/>
                    <a:pt x="530860" y="302260"/>
                    <a:pt x="608330" y="300990"/>
                  </a:cubicBezTo>
                  <a:cubicBezTo>
                    <a:pt x="694690" y="298450"/>
                    <a:pt x="826770" y="294640"/>
                    <a:pt x="882650" y="306070"/>
                  </a:cubicBezTo>
                  <a:cubicBezTo>
                    <a:pt x="909320" y="311150"/>
                    <a:pt x="924560" y="314960"/>
                    <a:pt x="938530" y="327660"/>
                  </a:cubicBezTo>
                  <a:cubicBezTo>
                    <a:pt x="952500" y="340360"/>
                    <a:pt x="963930" y="363220"/>
                    <a:pt x="966470" y="379730"/>
                  </a:cubicBezTo>
                  <a:cubicBezTo>
                    <a:pt x="969010" y="393700"/>
                    <a:pt x="966470" y="407670"/>
                    <a:pt x="961390" y="420370"/>
                  </a:cubicBezTo>
                  <a:cubicBezTo>
                    <a:pt x="956310" y="433070"/>
                    <a:pt x="951230" y="443230"/>
                    <a:pt x="938530" y="453390"/>
                  </a:cubicBezTo>
                  <a:cubicBezTo>
                    <a:pt x="914400" y="472440"/>
                    <a:pt x="859790" y="496570"/>
                    <a:pt x="810260" y="504190"/>
                  </a:cubicBezTo>
                  <a:cubicBezTo>
                    <a:pt x="748030" y="513080"/>
                    <a:pt x="666750" y="508000"/>
                    <a:pt x="594360" y="487680"/>
                  </a:cubicBezTo>
                  <a:cubicBezTo>
                    <a:pt x="513080" y="464820"/>
                    <a:pt x="407670" y="402590"/>
                    <a:pt x="350520" y="365760"/>
                  </a:cubicBezTo>
                  <a:cubicBezTo>
                    <a:pt x="316230" y="344170"/>
                    <a:pt x="287020" y="323850"/>
                    <a:pt x="273050" y="303530"/>
                  </a:cubicBezTo>
                  <a:cubicBezTo>
                    <a:pt x="264160" y="290830"/>
                    <a:pt x="261620" y="278130"/>
                    <a:pt x="260350" y="265430"/>
                  </a:cubicBezTo>
                  <a:cubicBezTo>
                    <a:pt x="259080" y="252730"/>
                    <a:pt x="261620" y="237490"/>
                    <a:pt x="266700" y="224790"/>
                  </a:cubicBezTo>
                  <a:cubicBezTo>
                    <a:pt x="271780" y="212090"/>
                    <a:pt x="280670" y="200660"/>
                    <a:pt x="290830" y="191770"/>
                  </a:cubicBezTo>
                  <a:cubicBezTo>
                    <a:pt x="300990" y="182880"/>
                    <a:pt x="314960" y="176530"/>
                    <a:pt x="327660" y="173990"/>
                  </a:cubicBezTo>
                  <a:cubicBezTo>
                    <a:pt x="340360" y="171450"/>
                    <a:pt x="355600" y="171450"/>
                    <a:pt x="368300" y="175260"/>
                  </a:cubicBezTo>
                  <a:cubicBezTo>
                    <a:pt x="381000" y="179070"/>
                    <a:pt x="388620" y="193040"/>
                    <a:pt x="403860" y="195580"/>
                  </a:cubicBezTo>
                  <a:cubicBezTo>
                    <a:pt x="427990" y="198120"/>
                    <a:pt x="472440" y="172720"/>
                    <a:pt x="505460" y="167640"/>
                  </a:cubicBezTo>
                  <a:cubicBezTo>
                    <a:pt x="535940" y="163830"/>
                    <a:pt x="562610" y="163830"/>
                    <a:pt x="595630" y="166370"/>
                  </a:cubicBezTo>
                  <a:cubicBezTo>
                    <a:pt x="635000" y="168910"/>
                    <a:pt x="684530" y="177800"/>
                    <a:pt x="723900" y="187960"/>
                  </a:cubicBezTo>
                  <a:cubicBezTo>
                    <a:pt x="759460" y="196850"/>
                    <a:pt x="800100" y="201930"/>
                    <a:pt x="824230" y="220980"/>
                  </a:cubicBezTo>
                  <a:cubicBezTo>
                    <a:pt x="844550" y="237490"/>
                    <a:pt x="863600" y="262890"/>
                    <a:pt x="866140" y="285750"/>
                  </a:cubicBezTo>
                  <a:cubicBezTo>
                    <a:pt x="868680" y="308610"/>
                    <a:pt x="854710" y="344170"/>
                    <a:pt x="836930" y="358140"/>
                  </a:cubicBezTo>
                  <a:cubicBezTo>
                    <a:pt x="819150" y="372110"/>
                    <a:pt x="783590" y="363220"/>
                    <a:pt x="760730" y="373380"/>
                  </a:cubicBezTo>
                  <a:cubicBezTo>
                    <a:pt x="737870" y="383540"/>
                    <a:pt x="726440" y="405130"/>
                    <a:pt x="698500" y="421640"/>
                  </a:cubicBezTo>
                  <a:cubicBezTo>
                    <a:pt x="655320" y="447040"/>
                    <a:pt x="579120" y="485140"/>
                    <a:pt x="518160" y="499110"/>
                  </a:cubicBezTo>
                  <a:cubicBezTo>
                    <a:pt x="459740" y="513080"/>
                    <a:pt x="387350" y="508000"/>
                    <a:pt x="337820" y="506730"/>
                  </a:cubicBezTo>
                  <a:cubicBezTo>
                    <a:pt x="303530" y="505460"/>
                    <a:pt x="285750" y="504190"/>
                    <a:pt x="250190" y="497840"/>
                  </a:cubicBezTo>
                  <a:cubicBezTo>
                    <a:pt x="193040" y="487680"/>
                    <a:pt x="71120" y="466090"/>
                    <a:pt x="33020" y="436880"/>
                  </a:cubicBezTo>
                  <a:cubicBezTo>
                    <a:pt x="13970" y="421640"/>
                    <a:pt x="6350" y="400050"/>
                    <a:pt x="2540" y="383540"/>
                  </a:cubicBezTo>
                  <a:cubicBezTo>
                    <a:pt x="0" y="369570"/>
                    <a:pt x="2540" y="356870"/>
                    <a:pt x="6350" y="344170"/>
                  </a:cubicBezTo>
                  <a:cubicBezTo>
                    <a:pt x="10160" y="331470"/>
                    <a:pt x="19050" y="318770"/>
                    <a:pt x="27940" y="309880"/>
                  </a:cubicBezTo>
                  <a:cubicBezTo>
                    <a:pt x="38100" y="300990"/>
                    <a:pt x="43180" y="295910"/>
                    <a:pt x="63500" y="289560"/>
                  </a:cubicBezTo>
                  <a:cubicBezTo>
                    <a:pt x="138430" y="265430"/>
                    <a:pt x="441960" y="247650"/>
                    <a:pt x="637540" y="237490"/>
                  </a:cubicBezTo>
                  <a:cubicBezTo>
                    <a:pt x="840740" y="226060"/>
                    <a:pt x="1167130" y="212090"/>
                    <a:pt x="1258570" y="227330"/>
                  </a:cubicBezTo>
                  <a:cubicBezTo>
                    <a:pt x="1285240" y="232410"/>
                    <a:pt x="1296670" y="234950"/>
                    <a:pt x="1309370" y="246380"/>
                  </a:cubicBezTo>
                  <a:cubicBezTo>
                    <a:pt x="1322070" y="257810"/>
                    <a:pt x="1330960" y="279400"/>
                    <a:pt x="1333500" y="294640"/>
                  </a:cubicBezTo>
                  <a:cubicBezTo>
                    <a:pt x="1336040" y="307340"/>
                    <a:pt x="1334770" y="318770"/>
                    <a:pt x="1329690" y="330200"/>
                  </a:cubicBezTo>
                  <a:cubicBezTo>
                    <a:pt x="1323340" y="344170"/>
                    <a:pt x="1314450" y="356870"/>
                    <a:pt x="1294130" y="369570"/>
                  </a:cubicBezTo>
                  <a:cubicBezTo>
                    <a:pt x="1248410" y="398780"/>
                    <a:pt x="1130300" y="431800"/>
                    <a:pt x="1031240" y="447040"/>
                  </a:cubicBezTo>
                  <a:cubicBezTo>
                    <a:pt x="909320" y="466090"/>
                    <a:pt x="680720" y="478790"/>
                    <a:pt x="615950" y="458470"/>
                  </a:cubicBezTo>
                  <a:cubicBezTo>
                    <a:pt x="593090" y="450850"/>
                    <a:pt x="584200" y="440690"/>
                    <a:pt x="575310" y="427990"/>
                  </a:cubicBezTo>
                  <a:cubicBezTo>
                    <a:pt x="566420" y="414020"/>
                    <a:pt x="558800" y="394970"/>
                    <a:pt x="561340" y="378460"/>
                  </a:cubicBezTo>
                  <a:cubicBezTo>
                    <a:pt x="563880" y="358140"/>
                    <a:pt x="581660" y="325120"/>
                    <a:pt x="600710" y="313690"/>
                  </a:cubicBezTo>
                  <a:cubicBezTo>
                    <a:pt x="619760" y="302260"/>
                    <a:pt x="655320" y="300990"/>
                    <a:pt x="675640" y="309880"/>
                  </a:cubicBezTo>
                  <a:cubicBezTo>
                    <a:pt x="695960" y="318770"/>
                    <a:pt x="716280" y="347980"/>
                    <a:pt x="720090" y="369570"/>
                  </a:cubicBezTo>
                  <a:cubicBezTo>
                    <a:pt x="723900" y="391160"/>
                    <a:pt x="712470" y="425450"/>
                    <a:pt x="697230" y="440690"/>
                  </a:cubicBezTo>
                  <a:cubicBezTo>
                    <a:pt x="681990" y="455930"/>
                    <a:pt x="645160" y="463550"/>
                    <a:pt x="624840" y="461010"/>
                  </a:cubicBezTo>
                  <a:cubicBezTo>
                    <a:pt x="607060" y="458470"/>
                    <a:pt x="590550" y="447040"/>
                    <a:pt x="580390" y="434340"/>
                  </a:cubicBezTo>
                  <a:cubicBezTo>
                    <a:pt x="570230" y="421640"/>
                    <a:pt x="561340" y="403860"/>
                    <a:pt x="561340" y="387350"/>
                  </a:cubicBezTo>
                  <a:cubicBezTo>
                    <a:pt x="561340" y="367030"/>
                    <a:pt x="577850" y="332740"/>
                    <a:pt x="593090" y="318770"/>
                  </a:cubicBezTo>
                  <a:cubicBezTo>
                    <a:pt x="605790" y="307340"/>
                    <a:pt x="617220" y="306070"/>
                    <a:pt x="641350" y="302260"/>
                  </a:cubicBezTo>
                  <a:cubicBezTo>
                    <a:pt x="701040" y="292100"/>
                    <a:pt x="887730" y="307340"/>
                    <a:pt x="963930" y="302260"/>
                  </a:cubicBezTo>
                  <a:cubicBezTo>
                    <a:pt x="1005840" y="299720"/>
                    <a:pt x="1022350" y="297180"/>
                    <a:pt x="1060450" y="288290"/>
                  </a:cubicBezTo>
                  <a:cubicBezTo>
                    <a:pt x="1115060" y="275590"/>
                    <a:pt x="1214120" y="226060"/>
                    <a:pt x="1258570" y="227330"/>
                  </a:cubicBezTo>
                  <a:cubicBezTo>
                    <a:pt x="1281430" y="228600"/>
                    <a:pt x="1296670" y="234950"/>
                    <a:pt x="1309370" y="246380"/>
                  </a:cubicBezTo>
                  <a:cubicBezTo>
                    <a:pt x="1322070" y="257810"/>
                    <a:pt x="1332230" y="278130"/>
                    <a:pt x="1333500" y="294640"/>
                  </a:cubicBezTo>
                  <a:cubicBezTo>
                    <a:pt x="1334770" y="311150"/>
                    <a:pt x="1329690" y="331470"/>
                    <a:pt x="1320800" y="345440"/>
                  </a:cubicBezTo>
                  <a:cubicBezTo>
                    <a:pt x="1311910" y="359410"/>
                    <a:pt x="1303020" y="368300"/>
                    <a:pt x="1277620" y="375920"/>
                  </a:cubicBezTo>
                  <a:cubicBezTo>
                    <a:pt x="1192530" y="403860"/>
                    <a:pt x="861060" y="374650"/>
                    <a:pt x="657860" y="387350"/>
                  </a:cubicBezTo>
                  <a:cubicBezTo>
                    <a:pt x="458470" y="400050"/>
                    <a:pt x="156210" y="473710"/>
                    <a:pt x="68580" y="453390"/>
                  </a:cubicBezTo>
                  <a:cubicBezTo>
                    <a:pt x="40640" y="447040"/>
                    <a:pt x="29210" y="436880"/>
                    <a:pt x="17780" y="421640"/>
                  </a:cubicBezTo>
                  <a:cubicBezTo>
                    <a:pt x="6350" y="406400"/>
                    <a:pt x="1270" y="382270"/>
                    <a:pt x="2540" y="363220"/>
                  </a:cubicBezTo>
                  <a:cubicBezTo>
                    <a:pt x="3810" y="344170"/>
                    <a:pt x="13970" y="322580"/>
                    <a:pt x="27940" y="309880"/>
                  </a:cubicBezTo>
                  <a:cubicBezTo>
                    <a:pt x="41910" y="297180"/>
                    <a:pt x="58420" y="289560"/>
                    <a:pt x="83820" y="287020"/>
                  </a:cubicBezTo>
                  <a:cubicBezTo>
                    <a:pt x="129540" y="283210"/>
                    <a:pt x="215900" y="323850"/>
                    <a:pt x="283210" y="331470"/>
                  </a:cubicBezTo>
                  <a:cubicBezTo>
                    <a:pt x="350520" y="339090"/>
                    <a:pt x="426720" y="347980"/>
                    <a:pt x="488950" y="335280"/>
                  </a:cubicBezTo>
                  <a:cubicBezTo>
                    <a:pt x="544830" y="323850"/>
                    <a:pt x="589280" y="285750"/>
                    <a:pt x="641350" y="265430"/>
                  </a:cubicBezTo>
                  <a:cubicBezTo>
                    <a:pt x="694690" y="245110"/>
                    <a:pt x="767080" y="204470"/>
                    <a:pt x="806450" y="213360"/>
                  </a:cubicBezTo>
                  <a:cubicBezTo>
                    <a:pt x="831850" y="219710"/>
                    <a:pt x="853440" y="248920"/>
                    <a:pt x="862330" y="266700"/>
                  </a:cubicBezTo>
                  <a:cubicBezTo>
                    <a:pt x="868680" y="279400"/>
                    <a:pt x="868680" y="292100"/>
                    <a:pt x="866140" y="306070"/>
                  </a:cubicBezTo>
                  <a:cubicBezTo>
                    <a:pt x="862330" y="322580"/>
                    <a:pt x="850900" y="346710"/>
                    <a:pt x="836930" y="358140"/>
                  </a:cubicBezTo>
                  <a:cubicBezTo>
                    <a:pt x="822960" y="369570"/>
                    <a:pt x="805180" y="375920"/>
                    <a:pt x="781050" y="377190"/>
                  </a:cubicBezTo>
                  <a:cubicBezTo>
                    <a:pt x="737870" y="379730"/>
                    <a:pt x="660400" y="341630"/>
                    <a:pt x="595630" y="334010"/>
                  </a:cubicBezTo>
                  <a:cubicBezTo>
                    <a:pt x="528320" y="326390"/>
                    <a:pt x="440690" y="341630"/>
                    <a:pt x="383540" y="336550"/>
                  </a:cubicBezTo>
                  <a:cubicBezTo>
                    <a:pt x="345440" y="332740"/>
                    <a:pt x="307340" y="331470"/>
                    <a:pt x="287020" y="318770"/>
                  </a:cubicBezTo>
                  <a:cubicBezTo>
                    <a:pt x="274320" y="309880"/>
                    <a:pt x="267970" y="298450"/>
                    <a:pt x="264160" y="284480"/>
                  </a:cubicBezTo>
                  <a:cubicBezTo>
                    <a:pt x="259080" y="267970"/>
                    <a:pt x="261620" y="241300"/>
                    <a:pt x="266700" y="224790"/>
                  </a:cubicBezTo>
                  <a:cubicBezTo>
                    <a:pt x="271780" y="210820"/>
                    <a:pt x="280670" y="200660"/>
                    <a:pt x="290830" y="191770"/>
                  </a:cubicBezTo>
                  <a:cubicBezTo>
                    <a:pt x="300990" y="182880"/>
                    <a:pt x="313690" y="176530"/>
                    <a:pt x="327660" y="173990"/>
                  </a:cubicBezTo>
                  <a:cubicBezTo>
                    <a:pt x="345440" y="171450"/>
                    <a:pt x="361950" y="173990"/>
                    <a:pt x="387350" y="182880"/>
                  </a:cubicBezTo>
                  <a:cubicBezTo>
                    <a:pt x="438150" y="200660"/>
                    <a:pt x="539750" y="287020"/>
                    <a:pt x="601980" y="312420"/>
                  </a:cubicBezTo>
                  <a:cubicBezTo>
                    <a:pt x="645160" y="328930"/>
                    <a:pt x="680720" y="332740"/>
                    <a:pt x="717550" y="337820"/>
                  </a:cubicBezTo>
                  <a:cubicBezTo>
                    <a:pt x="749300" y="341630"/>
                    <a:pt x="777240" y="345440"/>
                    <a:pt x="807720" y="340360"/>
                  </a:cubicBezTo>
                  <a:cubicBezTo>
                    <a:pt x="839470" y="335280"/>
                    <a:pt x="876300" y="303530"/>
                    <a:pt x="902970" y="308610"/>
                  </a:cubicBezTo>
                  <a:cubicBezTo>
                    <a:pt x="925830" y="313690"/>
                    <a:pt x="952500" y="340360"/>
                    <a:pt x="961390" y="360680"/>
                  </a:cubicBezTo>
                  <a:cubicBezTo>
                    <a:pt x="969010" y="378460"/>
                    <a:pt x="966470" y="403860"/>
                    <a:pt x="961390" y="420370"/>
                  </a:cubicBezTo>
                  <a:cubicBezTo>
                    <a:pt x="957580" y="434340"/>
                    <a:pt x="948690" y="444500"/>
                    <a:pt x="938530" y="453390"/>
                  </a:cubicBezTo>
                  <a:cubicBezTo>
                    <a:pt x="928370" y="462280"/>
                    <a:pt x="920750" y="467360"/>
                    <a:pt x="902970" y="471170"/>
                  </a:cubicBezTo>
                  <a:cubicBezTo>
                    <a:pt x="853440" y="482600"/>
                    <a:pt x="701040" y="463550"/>
                    <a:pt x="613410" y="466090"/>
                  </a:cubicBezTo>
                  <a:cubicBezTo>
                    <a:pt x="539750" y="467360"/>
                    <a:pt x="454660" y="485140"/>
                    <a:pt x="408940" y="478790"/>
                  </a:cubicBezTo>
                  <a:cubicBezTo>
                    <a:pt x="384810" y="474980"/>
                    <a:pt x="368300" y="469900"/>
                    <a:pt x="354330" y="458470"/>
                  </a:cubicBezTo>
                  <a:cubicBezTo>
                    <a:pt x="340360" y="445770"/>
                    <a:pt x="328930" y="424180"/>
                    <a:pt x="326390" y="406400"/>
                  </a:cubicBezTo>
                  <a:cubicBezTo>
                    <a:pt x="323850" y="388620"/>
                    <a:pt x="330200" y="364490"/>
                    <a:pt x="340360" y="349250"/>
                  </a:cubicBezTo>
                  <a:cubicBezTo>
                    <a:pt x="350520" y="334010"/>
                    <a:pt x="364490" y="323850"/>
                    <a:pt x="388620" y="314960"/>
                  </a:cubicBezTo>
                  <a:cubicBezTo>
                    <a:pt x="439420" y="297180"/>
                    <a:pt x="574040" y="312420"/>
                    <a:pt x="643890" y="302260"/>
                  </a:cubicBezTo>
                  <a:cubicBezTo>
                    <a:pt x="694690" y="294640"/>
                    <a:pt x="716280" y="279400"/>
                    <a:pt x="773430" y="269240"/>
                  </a:cubicBezTo>
                  <a:cubicBezTo>
                    <a:pt x="881380" y="250190"/>
                    <a:pt x="1150620" y="195580"/>
                    <a:pt x="1245870" y="222250"/>
                  </a:cubicBezTo>
                  <a:cubicBezTo>
                    <a:pt x="1294130" y="236220"/>
                    <a:pt x="1328420" y="265430"/>
                    <a:pt x="1342390" y="294640"/>
                  </a:cubicBezTo>
                  <a:cubicBezTo>
                    <a:pt x="1353820" y="318770"/>
                    <a:pt x="1348740" y="349250"/>
                    <a:pt x="1341120" y="378460"/>
                  </a:cubicBezTo>
                  <a:cubicBezTo>
                    <a:pt x="1330960" y="414020"/>
                    <a:pt x="1304290" y="464820"/>
                    <a:pt x="1278890" y="488950"/>
                  </a:cubicBezTo>
                  <a:cubicBezTo>
                    <a:pt x="1259840" y="508000"/>
                    <a:pt x="1234440" y="524510"/>
                    <a:pt x="1211580" y="524510"/>
                  </a:cubicBezTo>
                  <a:cubicBezTo>
                    <a:pt x="1188720" y="524510"/>
                    <a:pt x="1155700" y="504190"/>
                    <a:pt x="1143000" y="488950"/>
                  </a:cubicBezTo>
                  <a:cubicBezTo>
                    <a:pt x="1134110" y="478790"/>
                    <a:pt x="1130300" y="464820"/>
                    <a:pt x="1129030" y="452120"/>
                  </a:cubicBezTo>
                  <a:cubicBezTo>
                    <a:pt x="1127760" y="439420"/>
                    <a:pt x="1130300" y="430530"/>
                    <a:pt x="1134110" y="412750"/>
                  </a:cubicBezTo>
                  <a:cubicBezTo>
                    <a:pt x="1143000" y="377190"/>
                    <a:pt x="1169670" y="293370"/>
                    <a:pt x="1188720" y="250190"/>
                  </a:cubicBezTo>
                  <a:cubicBezTo>
                    <a:pt x="1202690" y="218440"/>
                    <a:pt x="1209040" y="186690"/>
                    <a:pt x="1230630" y="172720"/>
                  </a:cubicBezTo>
                  <a:cubicBezTo>
                    <a:pt x="1252220" y="158750"/>
                    <a:pt x="1315720" y="165100"/>
                    <a:pt x="1315720" y="165100"/>
                  </a:cubicBezTo>
                  <a:cubicBezTo>
                    <a:pt x="1315720" y="165100"/>
                    <a:pt x="1131570" y="200660"/>
                    <a:pt x="1082040" y="184150"/>
                  </a:cubicBezTo>
                  <a:cubicBezTo>
                    <a:pt x="1054100" y="175260"/>
                    <a:pt x="1035050" y="151130"/>
                    <a:pt x="1026160" y="133350"/>
                  </a:cubicBezTo>
                  <a:cubicBezTo>
                    <a:pt x="1019810" y="120650"/>
                    <a:pt x="1019810" y="106680"/>
                    <a:pt x="1021080" y="93980"/>
                  </a:cubicBezTo>
                  <a:cubicBezTo>
                    <a:pt x="1022350" y="81280"/>
                    <a:pt x="1027430" y="68580"/>
                    <a:pt x="1035050" y="58420"/>
                  </a:cubicBezTo>
                  <a:cubicBezTo>
                    <a:pt x="1042670" y="48260"/>
                    <a:pt x="1052830" y="38100"/>
                    <a:pt x="1064260" y="31750"/>
                  </a:cubicBezTo>
                  <a:cubicBezTo>
                    <a:pt x="1075690" y="25400"/>
                    <a:pt x="1084580" y="24130"/>
                    <a:pt x="1102360" y="22860"/>
                  </a:cubicBezTo>
                  <a:cubicBezTo>
                    <a:pt x="1137920" y="19050"/>
                    <a:pt x="1215390" y="21590"/>
                    <a:pt x="1266190" y="27940"/>
                  </a:cubicBezTo>
                  <a:cubicBezTo>
                    <a:pt x="1310640" y="34290"/>
                    <a:pt x="1363980" y="33020"/>
                    <a:pt x="1390650" y="57150"/>
                  </a:cubicBezTo>
                  <a:cubicBezTo>
                    <a:pt x="1416050" y="80010"/>
                    <a:pt x="1437640" y="137160"/>
                    <a:pt x="1427480" y="167640"/>
                  </a:cubicBezTo>
                  <a:cubicBezTo>
                    <a:pt x="1416050" y="200660"/>
                    <a:pt x="1351280" y="226060"/>
                    <a:pt x="1311910" y="241300"/>
                  </a:cubicBezTo>
                  <a:cubicBezTo>
                    <a:pt x="1276350" y="255270"/>
                    <a:pt x="1256030" y="256540"/>
                    <a:pt x="1203960" y="260350"/>
                  </a:cubicBezTo>
                  <a:cubicBezTo>
                    <a:pt x="1074420" y="270510"/>
                    <a:pt x="661670" y="259080"/>
                    <a:pt x="515620" y="245110"/>
                  </a:cubicBezTo>
                  <a:cubicBezTo>
                    <a:pt x="447040" y="238760"/>
                    <a:pt x="398780" y="236220"/>
                    <a:pt x="365760" y="219710"/>
                  </a:cubicBezTo>
                  <a:cubicBezTo>
                    <a:pt x="345440" y="209550"/>
                    <a:pt x="331470" y="193040"/>
                    <a:pt x="323850" y="177800"/>
                  </a:cubicBezTo>
                  <a:cubicBezTo>
                    <a:pt x="317500" y="165100"/>
                    <a:pt x="314960" y="149860"/>
                    <a:pt x="316230" y="137160"/>
                  </a:cubicBezTo>
                  <a:cubicBezTo>
                    <a:pt x="317500" y="124460"/>
                    <a:pt x="318770" y="111760"/>
                    <a:pt x="327660" y="99060"/>
                  </a:cubicBezTo>
                  <a:cubicBezTo>
                    <a:pt x="344170" y="77470"/>
                    <a:pt x="383540" y="46990"/>
                    <a:pt x="426720" y="31750"/>
                  </a:cubicBezTo>
                  <a:cubicBezTo>
                    <a:pt x="490220" y="8890"/>
                    <a:pt x="598170" y="12700"/>
                    <a:pt x="685800" y="8890"/>
                  </a:cubicBezTo>
                  <a:cubicBezTo>
                    <a:pt x="774700" y="5080"/>
                    <a:pt x="861060" y="3810"/>
                    <a:pt x="953770" y="10160"/>
                  </a:cubicBezTo>
                  <a:cubicBezTo>
                    <a:pt x="1054100" y="17780"/>
                    <a:pt x="1183640" y="40640"/>
                    <a:pt x="1263650" y="53340"/>
                  </a:cubicBezTo>
                  <a:cubicBezTo>
                    <a:pt x="1314450" y="60960"/>
                    <a:pt x="1358900" y="52070"/>
                    <a:pt x="1388110" y="76200"/>
                  </a:cubicBezTo>
                  <a:cubicBezTo>
                    <a:pt x="1417320" y="100330"/>
                    <a:pt x="1443990" y="167640"/>
                    <a:pt x="1436370" y="198120"/>
                  </a:cubicBezTo>
                  <a:cubicBezTo>
                    <a:pt x="1430020" y="223520"/>
                    <a:pt x="1394460" y="242570"/>
                    <a:pt x="1369060" y="252730"/>
                  </a:cubicBezTo>
                  <a:cubicBezTo>
                    <a:pt x="1344930" y="262890"/>
                    <a:pt x="1324610" y="260350"/>
                    <a:pt x="1289050" y="262890"/>
                  </a:cubicBezTo>
                  <a:cubicBezTo>
                    <a:pt x="1220470" y="266700"/>
                    <a:pt x="1079500" y="265430"/>
                    <a:pt x="982980" y="257810"/>
                  </a:cubicBezTo>
                  <a:cubicBezTo>
                    <a:pt x="895350" y="251460"/>
                    <a:pt x="820420" y="231140"/>
                    <a:pt x="735330" y="223520"/>
                  </a:cubicBezTo>
                  <a:cubicBezTo>
                    <a:pt x="645160" y="214630"/>
                    <a:pt x="509270" y="226060"/>
                    <a:pt x="455930" y="208280"/>
                  </a:cubicBezTo>
                  <a:cubicBezTo>
                    <a:pt x="431800" y="200660"/>
                    <a:pt x="419100" y="189230"/>
                    <a:pt x="408940" y="176530"/>
                  </a:cubicBezTo>
                  <a:cubicBezTo>
                    <a:pt x="401320" y="166370"/>
                    <a:pt x="397510" y="153670"/>
                    <a:pt x="396240" y="140970"/>
                  </a:cubicBezTo>
                  <a:cubicBezTo>
                    <a:pt x="394970" y="124460"/>
                    <a:pt x="398780" y="100330"/>
                    <a:pt x="408940" y="86360"/>
                  </a:cubicBezTo>
                  <a:cubicBezTo>
                    <a:pt x="419100" y="71120"/>
                    <a:pt x="429260" y="60960"/>
                    <a:pt x="454660" y="53340"/>
                  </a:cubicBezTo>
                  <a:cubicBezTo>
                    <a:pt x="521970" y="31750"/>
                    <a:pt x="777240" y="38100"/>
                    <a:pt x="862330" y="50800"/>
                  </a:cubicBezTo>
                  <a:cubicBezTo>
                    <a:pt x="902970" y="57150"/>
                    <a:pt x="922020" y="73660"/>
                    <a:pt x="948690" y="78740"/>
                  </a:cubicBezTo>
                  <a:cubicBezTo>
                    <a:pt x="971550" y="82550"/>
                    <a:pt x="998220" y="72390"/>
                    <a:pt x="1014730" y="82550"/>
                  </a:cubicBezTo>
                  <a:cubicBezTo>
                    <a:pt x="1031240" y="92710"/>
                    <a:pt x="1049020" y="119380"/>
                    <a:pt x="1050290" y="139700"/>
                  </a:cubicBezTo>
                  <a:cubicBezTo>
                    <a:pt x="1051560" y="158750"/>
                    <a:pt x="1038860" y="184150"/>
                    <a:pt x="1022350" y="200660"/>
                  </a:cubicBezTo>
                  <a:cubicBezTo>
                    <a:pt x="1000760" y="223520"/>
                    <a:pt x="961390" y="237490"/>
                    <a:pt x="920750" y="251460"/>
                  </a:cubicBezTo>
                  <a:cubicBezTo>
                    <a:pt x="866140" y="270510"/>
                    <a:pt x="795020" y="285750"/>
                    <a:pt x="720090" y="293370"/>
                  </a:cubicBezTo>
                  <a:cubicBezTo>
                    <a:pt x="624840" y="303530"/>
                    <a:pt x="447040" y="312420"/>
                    <a:pt x="392430" y="293370"/>
                  </a:cubicBezTo>
                  <a:cubicBezTo>
                    <a:pt x="370840" y="285750"/>
                    <a:pt x="360680" y="276860"/>
                    <a:pt x="353060" y="261620"/>
                  </a:cubicBezTo>
                  <a:cubicBezTo>
                    <a:pt x="344170" y="245110"/>
                    <a:pt x="344170" y="210820"/>
                    <a:pt x="349250" y="194310"/>
                  </a:cubicBezTo>
                  <a:cubicBezTo>
                    <a:pt x="353060" y="182880"/>
                    <a:pt x="360680" y="173990"/>
                    <a:pt x="370840" y="167640"/>
                  </a:cubicBezTo>
                  <a:cubicBezTo>
                    <a:pt x="383540" y="158750"/>
                    <a:pt x="396240" y="154940"/>
                    <a:pt x="420370" y="152400"/>
                  </a:cubicBezTo>
                  <a:cubicBezTo>
                    <a:pt x="482600" y="147320"/>
                    <a:pt x="642620" y="187960"/>
                    <a:pt x="759460" y="194310"/>
                  </a:cubicBezTo>
                  <a:cubicBezTo>
                    <a:pt x="882650" y="201930"/>
                    <a:pt x="1076960" y="172720"/>
                    <a:pt x="1139190" y="191770"/>
                  </a:cubicBezTo>
                  <a:cubicBezTo>
                    <a:pt x="1162050" y="199390"/>
                    <a:pt x="1173480" y="210820"/>
                    <a:pt x="1182370" y="222250"/>
                  </a:cubicBezTo>
                  <a:cubicBezTo>
                    <a:pt x="1189990" y="232410"/>
                    <a:pt x="1192530" y="243840"/>
                    <a:pt x="1193800" y="255270"/>
                  </a:cubicBezTo>
                  <a:cubicBezTo>
                    <a:pt x="1195070" y="266700"/>
                    <a:pt x="1195070" y="278130"/>
                    <a:pt x="1189990" y="289560"/>
                  </a:cubicBezTo>
                  <a:cubicBezTo>
                    <a:pt x="1183640" y="303530"/>
                    <a:pt x="1174750" y="320040"/>
                    <a:pt x="1154430" y="328930"/>
                  </a:cubicBezTo>
                  <a:cubicBezTo>
                    <a:pt x="1103630" y="351790"/>
                    <a:pt x="951230" y="334010"/>
                    <a:pt x="840740" y="328930"/>
                  </a:cubicBezTo>
                  <a:cubicBezTo>
                    <a:pt x="718820" y="323850"/>
                    <a:pt x="515620" y="320040"/>
                    <a:pt x="453390" y="294640"/>
                  </a:cubicBezTo>
                  <a:cubicBezTo>
                    <a:pt x="430530" y="285750"/>
                    <a:pt x="420370" y="274320"/>
                    <a:pt x="412750" y="260350"/>
                  </a:cubicBezTo>
                  <a:cubicBezTo>
                    <a:pt x="405130" y="246380"/>
                    <a:pt x="401320" y="224790"/>
                    <a:pt x="405130" y="208280"/>
                  </a:cubicBezTo>
                  <a:cubicBezTo>
                    <a:pt x="408940" y="191770"/>
                    <a:pt x="420370" y="173990"/>
                    <a:pt x="433070" y="163830"/>
                  </a:cubicBezTo>
                  <a:cubicBezTo>
                    <a:pt x="447040" y="153670"/>
                    <a:pt x="485140" y="149860"/>
                    <a:pt x="485140" y="149860"/>
                  </a:cubicBezTo>
                </a:path>
              </a:pathLst>
            </a:custGeom>
            <a:solidFill>
              <a:srgbClr val="FFFFFF"/>
            </a:solidFill>
            <a:ln cap="sq">
              <a:noFill/>
              <a:prstDash val="solid"/>
              <a:miter/>
            </a:ln>
          </p:spPr>
        </p:sp>
      </p:grpSp>
      <p:sp>
        <p:nvSpPr>
          <p:cNvPr id="11" name="TextBox 11"/>
          <p:cNvSpPr txBox="1"/>
          <p:nvPr/>
        </p:nvSpPr>
        <p:spPr>
          <a:xfrm>
            <a:off x="15297640" y="9553453"/>
            <a:ext cx="2990360" cy="282129"/>
          </a:xfrm>
          <a:prstGeom prst="rect">
            <a:avLst/>
          </a:prstGeom>
        </p:spPr>
        <p:txBody>
          <a:bodyPr lIns="0" tIns="0" rIns="0" bIns="0" rtlCol="0" anchor="t">
            <a:spAutoFit/>
          </a:bodyPr>
          <a:lstStyle/>
          <a:p>
            <a:pPr algn="ctr">
              <a:lnSpc>
                <a:spcPts val="2231"/>
              </a:lnSpc>
              <a:spcBef>
                <a:spcPct val="0"/>
              </a:spcBef>
            </a:pPr>
            <a:endParaRPr lang="en-US" sz="2231" spc="-22" dirty="0">
              <a:solidFill>
                <a:srgbClr val="FFFFFF"/>
              </a:solidFill>
              <a:latin typeface="Kollekti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p:cNvSpPr/>
          <p:nvPr/>
        </p:nvSpPr>
        <p:spPr>
          <a:xfrm>
            <a:off x="345219" y="1405491"/>
            <a:ext cx="6254730" cy="5373111"/>
          </a:xfrm>
          <a:custGeom>
            <a:avLst/>
            <a:gdLst/>
            <a:ahLst/>
            <a:cxnLst/>
            <a:rect l="l" t="t" r="r" b="b"/>
            <a:pathLst>
              <a:path w="6254730" h="5373111">
                <a:moveTo>
                  <a:pt x="0" y="0"/>
                </a:moveTo>
                <a:lnTo>
                  <a:pt x="6254730" y="0"/>
                </a:lnTo>
                <a:lnTo>
                  <a:pt x="6254730" y="5373111"/>
                </a:lnTo>
                <a:lnTo>
                  <a:pt x="0" y="5373111"/>
                </a:lnTo>
                <a:lnTo>
                  <a:pt x="0" y="0"/>
                </a:lnTo>
                <a:close/>
              </a:path>
            </a:pathLst>
          </a:custGeom>
          <a:blipFill>
            <a:blip r:embed="rId2"/>
            <a:stretch>
              <a:fillRect/>
            </a:stretch>
          </a:blipFill>
        </p:spPr>
      </p:sp>
      <p:sp>
        <p:nvSpPr>
          <p:cNvPr id="3" name="Freeform 3"/>
          <p:cNvSpPr/>
          <p:nvPr/>
        </p:nvSpPr>
        <p:spPr>
          <a:xfrm>
            <a:off x="9833793" y="4092047"/>
            <a:ext cx="5955125" cy="5644962"/>
          </a:xfrm>
          <a:custGeom>
            <a:avLst/>
            <a:gdLst/>
            <a:ahLst/>
            <a:cxnLst/>
            <a:rect l="l" t="t" r="r" b="b"/>
            <a:pathLst>
              <a:path w="5955125" h="5644962">
                <a:moveTo>
                  <a:pt x="0" y="0"/>
                </a:moveTo>
                <a:lnTo>
                  <a:pt x="5955125" y="0"/>
                </a:lnTo>
                <a:lnTo>
                  <a:pt x="5955125" y="5644962"/>
                </a:lnTo>
                <a:lnTo>
                  <a:pt x="0" y="5644962"/>
                </a:lnTo>
                <a:lnTo>
                  <a:pt x="0" y="0"/>
                </a:lnTo>
                <a:close/>
              </a:path>
            </a:pathLst>
          </a:custGeom>
          <a:blipFill>
            <a:blip r:embed="rId3"/>
            <a:stretch>
              <a:fillRect/>
            </a:stretch>
          </a:blipFill>
        </p:spPr>
      </p:sp>
      <p:sp>
        <p:nvSpPr>
          <p:cNvPr id="4" name="TextBox 4"/>
          <p:cNvSpPr txBox="1"/>
          <p:nvPr/>
        </p:nvSpPr>
        <p:spPr>
          <a:xfrm>
            <a:off x="6342147" y="161441"/>
            <a:ext cx="12158574" cy="1313818"/>
          </a:xfrm>
          <a:prstGeom prst="rect">
            <a:avLst/>
          </a:prstGeom>
        </p:spPr>
        <p:txBody>
          <a:bodyPr lIns="0" tIns="0" rIns="0" bIns="0" rtlCol="0" anchor="t">
            <a:spAutoFit/>
          </a:bodyPr>
          <a:lstStyle/>
          <a:p>
            <a:pPr>
              <a:lnSpc>
                <a:spcPts val="8600"/>
              </a:lnSpc>
            </a:pPr>
            <a:r>
              <a:rPr lang="en-US" sz="8600" spc="-86">
                <a:solidFill>
                  <a:srgbClr val="FFFFFF"/>
                </a:solidFill>
                <a:latin typeface="Kollektif Bold"/>
              </a:rPr>
              <a:t>Results and Discussion</a:t>
            </a:r>
          </a:p>
        </p:txBody>
      </p:sp>
      <p:sp>
        <p:nvSpPr>
          <p:cNvPr id="5" name="TextBox 5"/>
          <p:cNvSpPr txBox="1"/>
          <p:nvPr/>
        </p:nvSpPr>
        <p:spPr>
          <a:xfrm>
            <a:off x="6913100" y="1806875"/>
            <a:ext cx="10346200" cy="2131151"/>
          </a:xfrm>
          <a:prstGeom prst="rect">
            <a:avLst/>
          </a:prstGeom>
        </p:spPr>
        <p:txBody>
          <a:bodyPr lIns="0" tIns="0" rIns="0" bIns="0" rtlCol="0" anchor="t">
            <a:spAutoFit/>
          </a:bodyPr>
          <a:lstStyle/>
          <a:p>
            <a:pPr>
              <a:lnSpc>
                <a:spcPts val="3278"/>
              </a:lnSpc>
              <a:spcBef>
                <a:spcPct val="0"/>
              </a:spcBef>
            </a:pPr>
            <a:r>
              <a:rPr lang="en-US" sz="3278" spc="-32">
                <a:solidFill>
                  <a:srgbClr val="FFFFFF"/>
                </a:solidFill>
                <a:latin typeface="Kollektif"/>
              </a:rPr>
              <a:t>Morphological image processing theories by Sciaini and Fritsch are utilized to identify contours on edge-detected images, with subsequent texture analysis enabling a deeper understanding of the spatial structure of the data within each contour area.</a:t>
            </a:r>
          </a:p>
        </p:txBody>
      </p:sp>
      <p:sp>
        <p:nvSpPr>
          <p:cNvPr id="6" name="TextBox 6"/>
          <p:cNvSpPr txBox="1"/>
          <p:nvPr/>
        </p:nvSpPr>
        <p:spPr>
          <a:xfrm>
            <a:off x="345219" y="7515119"/>
            <a:ext cx="9816054" cy="2131151"/>
          </a:xfrm>
          <a:prstGeom prst="rect">
            <a:avLst/>
          </a:prstGeom>
        </p:spPr>
        <p:txBody>
          <a:bodyPr lIns="0" tIns="0" rIns="0" bIns="0" rtlCol="0" anchor="t">
            <a:spAutoFit/>
          </a:bodyPr>
          <a:lstStyle/>
          <a:p>
            <a:pPr>
              <a:lnSpc>
                <a:spcPts val="3278"/>
              </a:lnSpc>
              <a:spcBef>
                <a:spcPct val="0"/>
              </a:spcBef>
            </a:pPr>
            <a:r>
              <a:rPr lang="en-US" sz="3278" spc="-32">
                <a:solidFill>
                  <a:srgbClr val="FFFFFF"/>
                </a:solidFill>
                <a:latin typeface="Kollektif"/>
              </a:rPr>
              <a:t>Quantitative analysis utilizes a violin plot to visually represent particle diameters and mean diameter, complemented by modern technologies like edge detection and GLCM-based clustering to further enhance the inquiry.</a:t>
            </a:r>
          </a:p>
        </p:txBody>
      </p:sp>
      <p:grpSp>
        <p:nvGrpSpPr>
          <p:cNvPr id="7" name="Group 7"/>
          <p:cNvGrpSpPr/>
          <p:nvPr/>
        </p:nvGrpSpPr>
        <p:grpSpPr>
          <a:xfrm>
            <a:off x="12811355" y="9123988"/>
            <a:ext cx="1146907" cy="461962"/>
            <a:chOff x="0" y="0"/>
            <a:chExt cx="1529210" cy="615950"/>
          </a:xfrm>
        </p:grpSpPr>
        <p:sp>
          <p:nvSpPr>
            <p:cNvPr id="8" name="Freeform 8"/>
            <p:cNvSpPr/>
            <p:nvPr/>
          </p:nvSpPr>
          <p:spPr>
            <a:xfrm>
              <a:off x="53410" y="38100"/>
              <a:ext cx="1420984" cy="528320"/>
            </a:xfrm>
            <a:custGeom>
              <a:avLst/>
              <a:gdLst/>
              <a:ahLst/>
              <a:cxnLst/>
              <a:rect l="l" t="t" r="r" b="b"/>
              <a:pathLst>
                <a:path w="1420984" h="528320">
                  <a:moveTo>
                    <a:pt x="87142" y="87630"/>
                  </a:moveTo>
                  <a:cubicBezTo>
                    <a:pt x="702762" y="92710"/>
                    <a:pt x="868613" y="93980"/>
                    <a:pt x="931862" y="115570"/>
                  </a:cubicBezTo>
                  <a:cubicBezTo>
                    <a:pt x="958567" y="124460"/>
                    <a:pt x="971217" y="135890"/>
                    <a:pt x="981055" y="148590"/>
                  </a:cubicBezTo>
                  <a:cubicBezTo>
                    <a:pt x="989489" y="158750"/>
                    <a:pt x="993705" y="171450"/>
                    <a:pt x="993705" y="184150"/>
                  </a:cubicBezTo>
                  <a:cubicBezTo>
                    <a:pt x="993705" y="200660"/>
                    <a:pt x="988083" y="223520"/>
                    <a:pt x="976839" y="237490"/>
                  </a:cubicBezTo>
                  <a:cubicBezTo>
                    <a:pt x="965595" y="251460"/>
                    <a:pt x="954350" y="260350"/>
                    <a:pt x="924834" y="267970"/>
                  </a:cubicBezTo>
                  <a:cubicBezTo>
                    <a:pt x="816609" y="297180"/>
                    <a:pt x="212234" y="295910"/>
                    <a:pt x="106820" y="265430"/>
                  </a:cubicBezTo>
                  <a:cubicBezTo>
                    <a:pt x="78709" y="256540"/>
                    <a:pt x="67465" y="248920"/>
                    <a:pt x="57626" y="233680"/>
                  </a:cubicBezTo>
                  <a:cubicBezTo>
                    <a:pt x="46382" y="215900"/>
                    <a:pt x="40760" y="182880"/>
                    <a:pt x="49193" y="163830"/>
                  </a:cubicBezTo>
                  <a:cubicBezTo>
                    <a:pt x="57626" y="144780"/>
                    <a:pt x="74493" y="128270"/>
                    <a:pt x="106820" y="116840"/>
                  </a:cubicBezTo>
                  <a:cubicBezTo>
                    <a:pt x="186935" y="88900"/>
                    <a:pt x="425874" y="129540"/>
                    <a:pt x="581887" y="113030"/>
                  </a:cubicBezTo>
                  <a:cubicBezTo>
                    <a:pt x="737900" y="96520"/>
                    <a:pt x="964189" y="11430"/>
                    <a:pt x="1042898" y="21590"/>
                  </a:cubicBezTo>
                  <a:cubicBezTo>
                    <a:pt x="1072414" y="25400"/>
                    <a:pt x="1086470" y="35560"/>
                    <a:pt x="1099119" y="49530"/>
                  </a:cubicBezTo>
                  <a:cubicBezTo>
                    <a:pt x="1111769" y="63500"/>
                    <a:pt x="1120202" y="87630"/>
                    <a:pt x="1120202" y="104140"/>
                  </a:cubicBezTo>
                  <a:cubicBezTo>
                    <a:pt x="1120202" y="118110"/>
                    <a:pt x="1115986" y="130810"/>
                    <a:pt x="1107553" y="142240"/>
                  </a:cubicBezTo>
                  <a:cubicBezTo>
                    <a:pt x="1097714" y="156210"/>
                    <a:pt x="1087875" y="168910"/>
                    <a:pt x="1059765" y="179070"/>
                  </a:cubicBezTo>
                  <a:cubicBezTo>
                    <a:pt x="958567" y="213360"/>
                    <a:pt x="401980" y="128270"/>
                    <a:pt x="288132" y="182880"/>
                  </a:cubicBezTo>
                  <a:cubicBezTo>
                    <a:pt x="243155" y="204470"/>
                    <a:pt x="212234" y="250190"/>
                    <a:pt x="219262" y="271780"/>
                  </a:cubicBezTo>
                  <a:cubicBezTo>
                    <a:pt x="224884" y="292100"/>
                    <a:pt x="275482" y="302260"/>
                    <a:pt x="316243" y="311150"/>
                  </a:cubicBezTo>
                  <a:cubicBezTo>
                    <a:pt x="378086" y="323850"/>
                    <a:pt x="484905" y="326390"/>
                    <a:pt x="562209" y="320040"/>
                  </a:cubicBezTo>
                  <a:cubicBezTo>
                    <a:pt x="632485" y="313690"/>
                    <a:pt x="691517" y="297180"/>
                    <a:pt x="760388" y="279400"/>
                  </a:cubicBezTo>
                  <a:cubicBezTo>
                    <a:pt x="837692" y="259080"/>
                    <a:pt x="920618" y="213360"/>
                    <a:pt x="1000733" y="200660"/>
                  </a:cubicBezTo>
                  <a:cubicBezTo>
                    <a:pt x="1075225" y="187960"/>
                    <a:pt x="1159557" y="195580"/>
                    <a:pt x="1225616" y="199390"/>
                  </a:cubicBezTo>
                  <a:cubicBezTo>
                    <a:pt x="1279026" y="201930"/>
                    <a:pt x="1339464" y="203200"/>
                    <a:pt x="1370385" y="215900"/>
                  </a:cubicBezTo>
                  <a:cubicBezTo>
                    <a:pt x="1387252" y="222250"/>
                    <a:pt x="1395685" y="229870"/>
                    <a:pt x="1404118" y="242570"/>
                  </a:cubicBezTo>
                  <a:cubicBezTo>
                    <a:pt x="1413957" y="257810"/>
                    <a:pt x="1420984" y="283210"/>
                    <a:pt x="1419579" y="300990"/>
                  </a:cubicBezTo>
                  <a:cubicBezTo>
                    <a:pt x="1418173" y="314960"/>
                    <a:pt x="1413957" y="327660"/>
                    <a:pt x="1404118" y="339090"/>
                  </a:cubicBezTo>
                  <a:cubicBezTo>
                    <a:pt x="1392874" y="353060"/>
                    <a:pt x="1377413" y="365760"/>
                    <a:pt x="1349303" y="373380"/>
                  </a:cubicBezTo>
                  <a:cubicBezTo>
                    <a:pt x="1284649" y="392430"/>
                    <a:pt x="1072414" y="407670"/>
                    <a:pt x="1002138" y="378460"/>
                  </a:cubicBezTo>
                  <a:cubicBezTo>
                    <a:pt x="959972" y="361950"/>
                    <a:pt x="931862" y="325120"/>
                    <a:pt x="923429" y="295910"/>
                  </a:cubicBezTo>
                  <a:cubicBezTo>
                    <a:pt x="916401" y="269240"/>
                    <a:pt x="923429" y="237490"/>
                    <a:pt x="943106" y="212090"/>
                  </a:cubicBezTo>
                  <a:cubicBezTo>
                    <a:pt x="971217" y="175260"/>
                    <a:pt x="1055548" y="129540"/>
                    <a:pt x="1103336" y="116840"/>
                  </a:cubicBezTo>
                  <a:cubicBezTo>
                    <a:pt x="1135663" y="107950"/>
                    <a:pt x="1169395" y="110490"/>
                    <a:pt x="1191884" y="115570"/>
                  </a:cubicBezTo>
                  <a:cubicBezTo>
                    <a:pt x="1208750" y="119380"/>
                    <a:pt x="1219994" y="125730"/>
                    <a:pt x="1231239" y="135890"/>
                  </a:cubicBezTo>
                  <a:cubicBezTo>
                    <a:pt x="1245294" y="148590"/>
                    <a:pt x="1259349" y="172720"/>
                    <a:pt x="1262160" y="190500"/>
                  </a:cubicBezTo>
                  <a:cubicBezTo>
                    <a:pt x="1264971" y="204470"/>
                    <a:pt x="1260755" y="219710"/>
                    <a:pt x="1255132" y="232410"/>
                  </a:cubicBezTo>
                  <a:cubicBezTo>
                    <a:pt x="1249510" y="245110"/>
                    <a:pt x="1239672" y="257810"/>
                    <a:pt x="1228428" y="266700"/>
                  </a:cubicBezTo>
                  <a:cubicBezTo>
                    <a:pt x="1217183" y="275590"/>
                    <a:pt x="1200317" y="274320"/>
                    <a:pt x="1186262" y="284480"/>
                  </a:cubicBezTo>
                  <a:cubicBezTo>
                    <a:pt x="1166585" y="300990"/>
                    <a:pt x="1152529" y="341630"/>
                    <a:pt x="1130041" y="365760"/>
                  </a:cubicBezTo>
                  <a:cubicBezTo>
                    <a:pt x="1107552" y="391160"/>
                    <a:pt x="1080848" y="412750"/>
                    <a:pt x="1054143" y="433070"/>
                  </a:cubicBezTo>
                  <a:cubicBezTo>
                    <a:pt x="1026032" y="454660"/>
                    <a:pt x="995110" y="477520"/>
                    <a:pt x="962784" y="492760"/>
                  </a:cubicBezTo>
                  <a:cubicBezTo>
                    <a:pt x="930456" y="508000"/>
                    <a:pt x="896724" y="525780"/>
                    <a:pt x="861586" y="527050"/>
                  </a:cubicBezTo>
                  <a:cubicBezTo>
                    <a:pt x="826448" y="528320"/>
                    <a:pt x="792715" y="513080"/>
                    <a:pt x="751955" y="499110"/>
                  </a:cubicBezTo>
                  <a:cubicBezTo>
                    <a:pt x="697140" y="480060"/>
                    <a:pt x="640919" y="433070"/>
                    <a:pt x="563615" y="414020"/>
                  </a:cubicBezTo>
                  <a:cubicBezTo>
                    <a:pt x="458201" y="387350"/>
                    <a:pt x="224884" y="410210"/>
                    <a:pt x="167257" y="386080"/>
                  </a:cubicBezTo>
                  <a:cubicBezTo>
                    <a:pt x="147580" y="378460"/>
                    <a:pt x="141958" y="369570"/>
                    <a:pt x="133525" y="356870"/>
                  </a:cubicBezTo>
                  <a:cubicBezTo>
                    <a:pt x="123686" y="341630"/>
                    <a:pt x="118064" y="314960"/>
                    <a:pt x="119469" y="297180"/>
                  </a:cubicBezTo>
                  <a:cubicBezTo>
                    <a:pt x="120875" y="281940"/>
                    <a:pt x="126497" y="269240"/>
                    <a:pt x="137741" y="257810"/>
                  </a:cubicBezTo>
                  <a:cubicBezTo>
                    <a:pt x="150391" y="243840"/>
                    <a:pt x="164446" y="232410"/>
                    <a:pt x="195368" y="224790"/>
                  </a:cubicBezTo>
                  <a:cubicBezTo>
                    <a:pt x="292349" y="199390"/>
                    <a:pt x="740711" y="200660"/>
                    <a:pt x="830664" y="228600"/>
                  </a:cubicBezTo>
                  <a:cubicBezTo>
                    <a:pt x="858775" y="237490"/>
                    <a:pt x="868613" y="247650"/>
                    <a:pt x="879858" y="261620"/>
                  </a:cubicBezTo>
                  <a:cubicBezTo>
                    <a:pt x="891102" y="275590"/>
                    <a:pt x="896724" y="297180"/>
                    <a:pt x="895318" y="314960"/>
                  </a:cubicBezTo>
                  <a:cubicBezTo>
                    <a:pt x="893913" y="332740"/>
                    <a:pt x="886885" y="353060"/>
                    <a:pt x="872830" y="365760"/>
                  </a:cubicBezTo>
                  <a:cubicBezTo>
                    <a:pt x="855964" y="381000"/>
                    <a:pt x="810987" y="393700"/>
                    <a:pt x="789904" y="394970"/>
                  </a:cubicBezTo>
                  <a:cubicBezTo>
                    <a:pt x="777254" y="396240"/>
                    <a:pt x="770227" y="393700"/>
                    <a:pt x="760388" y="388620"/>
                  </a:cubicBezTo>
                  <a:cubicBezTo>
                    <a:pt x="746333" y="381000"/>
                    <a:pt x="725250" y="365760"/>
                    <a:pt x="716817" y="350520"/>
                  </a:cubicBezTo>
                  <a:cubicBezTo>
                    <a:pt x="708384" y="335280"/>
                    <a:pt x="704167" y="313690"/>
                    <a:pt x="706978" y="295910"/>
                  </a:cubicBezTo>
                  <a:cubicBezTo>
                    <a:pt x="709789" y="279400"/>
                    <a:pt x="719628" y="259080"/>
                    <a:pt x="735089" y="247650"/>
                  </a:cubicBezTo>
                  <a:cubicBezTo>
                    <a:pt x="754766" y="233680"/>
                    <a:pt x="796932" y="223520"/>
                    <a:pt x="820826" y="226060"/>
                  </a:cubicBezTo>
                  <a:cubicBezTo>
                    <a:pt x="840503" y="228600"/>
                    <a:pt x="860180" y="241300"/>
                    <a:pt x="872830" y="254000"/>
                  </a:cubicBezTo>
                  <a:cubicBezTo>
                    <a:pt x="885480" y="266700"/>
                    <a:pt x="893913" y="287020"/>
                    <a:pt x="895318" y="304800"/>
                  </a:cubicBezTo>
                  <a:cubicBezTo>
                    <a:pt x="896724" y="322580"/>
                    <a:pt x="892507" y="344170"/>
                    <a:pt x="879858" y="358140"/>
                  </a:cubicBezTo>
                  <a:cubicBezTo>
                    <a:pt x="864397" y="375920"/>
                    <a:pt x="840503" y="387350"/>
                    <a:pt x="799743" y="396240"/>
                  </a:cubicBezTo>
                  <a:cubicBezTo>
                    <a:pt x="695734" y="419100"/>
                    <a:pt x="307810" y="415290"/>
                    <a:pt x="212234" y="397510"/>
                  </a:cubicBezTo>
                  <a:cubicBezTo>
                    <a:pt x="179907" y="391160"/>
                    <a:pt x="164446" y="387350"/>
                    <a:pt x="148985" y="373380"/>
                  </a:cubicBezTo>
                  <a:cubicBezTo>
                    <a:pt x="133525" y="360680"/>
                    <a:pt x="120875" y="336550"/>
                    <a:pt x="119469" y="317500"/>
                  </a:cubicBezTo>
                  <a:cubicBezTo>
                    <a:pt x="118064" y="298450"/>
                    <a:pt x="125091" y="273050"/>
                    <a:pt x="137741" y="257810"/>
                  </a:cubicBezTo>
                  <a:cubicBezTo>
                    <a:pt x="150391" y="242570"/>
                    <a:pt x="165852" y="232410"/>
                    <a:pt x="195368" y="224790"/>
                  </a:cubicBezTo>
                  <a:cubicBezTo>
                    <a:pt x="265644" y="208280"/>
                    <a:pt x="497555" y="228600"/>
                    <a:pt x="580481" y="241300"/>
                  </a:cubicBezTo>
                  <a:cubicBezTo>
                    <a:pt x="621241" y="247650"/>
                    <a:pt x="640919" y="254000"/>
                    <a:pt x="670435" y="264160"/>
                  </a:cubicBezTo>
                  <a:cubicBezTo>
                    <a:pt x="699951" y="275590"/>
                    <a:pt x="723845" y="298450"/>
                    <a:pt x="757577" y="307340"/>
                  </a:cubicBezTo>
                  <a:cubicBezTo>
                    <a:pt x="798337" y="318770"/>
                    <a:pt x="851747" y="334010"/>
                    <a:pt x="902346" y="318770"/>
                  </a:cubicBezTo>
                  <a:cubicBezTo>
                    <a:pt x="978244" y="294640"/>
                    <a:pt x="1106147" y="129540"/>
                    <a:pt x="1145502" y="114300"/>
                  </a:cubicBezTo>
                  <a:cubicBezTo>
                    <a:pt x="1155340" y="110490"/>
                    <a:pt x="1159557" y="111760"/>
                    <a:pt x="1167990" y="113030"/>
                  </a:cubicBezTo>
                  <a:cubicBezTo>
                    <a:pt x="1180640" y="114300"/>
                    <a:pt x="1200317" y="116840"/>
                    <a:pt x="1212967" y="123190"/>
                  </a:cubicBezTo>
                  <a:cubicBezTo>
                    <a:pt x="1225616" y="129540"/>
                    <a:pt x="1238266" y="140970"/>
                    <a:pt x="1246699" y="152400"/>
                  </a:cubicBezTo>
                  <a:cubicBezTo>
                    <a:pt x="1255132" y="163830"/>
                    <a:pt x="1260755" y="177800"/>
                    <a:pt x="1262160" y="190500"/>
                  </a:cubicBezTo>
                  <a:cubicBezTo>
                    <a:pt x="1263566" y="204470"/>
                    <a:pt x="1262160" y="218440"/>
                    <a:pt x="1255132" y="232410"/>
                  </a:cubicBezTo>
                  <a:cubicBezTo>
                    <a:pt x="1246699" y="248920"/>
                    <a:pt x="1222805" y="270510"/>
                    <a:pt x="1208750" y="278130"/>
                  </a:cubicBezTo>
                  <a:cubicBezTo>
                    <a:pt x="1200317" y="283210"/>
                    <a:pt x="1190478" y="285750"/>
                    <a:pt x="1186262" y="284480"/>
                  </a:cubicBezTo>
                  <a:cubicBezTo>
                    <a:pt x="1182045" y="283210"/>
                    <a:pt x="1184856" y="274320"/>
                    <a:pt x="1180640" y="273050"/>
                  </a:cubicBezTo>
                  <a:cubicBezTo>
                    <a:pt x="1169395" y="269240"/>
                    <a:pt x="1110364" y="313690"/>
                    <a:pt x="1097714" y="304800"/>
                  </a:cubicBezTo>
                  <a:cubicBezTo>
                    <a:pt x="1083659" y="295910"/>
                    <a:pt x="1083659" y="229870"/>
                    <a:pt x="1106147" y="210820"/>
                  </a:cubicBezTo>
                  <a:cubicBezTo>
                    <a:pt x="1138474" y="182880"/>
                    <a:pt x="1273404" y="194310"/>
                    <a:pt x="1326814" y="205740"/>
                  </a:cubicBezTo>
                  <a:cubicBezTo>
                    <a:pt x="1360547" y="213360"/>
                    <a:pt x="1388657" y="227330"/>
                    <a:pt x="1404118" y="242570"/>
                  </a:cubicBezTo>
                  <a:cubicBezTo>
                    <a:pt x="1415362" y="254000"/>
                    <a:pt x="1418173" y="267970"/>
                    <a:pt x="1419579" y="280670"/>
                  </a:cubicBezTo>
                  <a:cubicBezTo>
                    <a:pt x="1420984" y="293370"/>
                    <a:pt x="1420984" y="308610"/>
                    <a:pt x="1413957" y="321310"/>
                  </a:cubicBezTo>
                  <a:cubicBezTo>
                    <a:pt x="1402712" y="339090"/>
                    <a:pt x="1381630" y="361950"/>
                    <a:pt x="1349303" y="373380"/>
                  </a:cubicBezTo>
                  <a:cubicBezTo>
                    <a:pt x="1287460" y="393700"/>
                    <a:pt x="1142691" y="354330"/>
                    <a:pt x="1044304" y="368300"/>
                  </a:cubicBezTo>
                  <a:cubicBezTo>
                    <a:pt x="947323" y="381000"/>
                    <a:pt x="855964" y="433070"/>
                    <a:pt x="761794" y="452120"/>
                  </a:cubicBezTo>
                  <a:cubicBezTo>
                    <a:pt x="671840" y="471170"/>
                    <a:pt x="567831" y="481330"/>
                    <a:pt x="491933" y="485140"/>
                  </a:cubicBezTo>
                  <a:cubicBezTo>
                    <a:pt x="437118" y="487680"/>
                    <a:pt x="396357" y="487680"/>
                    <a:pt x="348570" y="482600"/>
                  </a:cubicBezTo>
                  <a:cubicBezTo>
                    <a:pt x="302187" y="477520"/>
                    <a:pt x="252994" y="471170"/>
                    <a:pt x="209423" y="458470"/>
                  </a:cubicBezTo>
                  <a:cubicBezTo>
                    <a:pt x="167257" y="447040"/>
                    <a:pt x="122280" y="434340"/>
                    <a:pt x="89953" y="411480"/>
                  </a:cubicBezTo>
                  <a:cubicBezTo>
                    <a:pt x="59032" y="388620"/>
                    <a:pt x="28110" y="355600"/>
                    <a:pt x="19677" y="322580"/>
                  </a:cubicBezTo>
                  <a:cubicBezTo>
                    <a:pt x="11244" y="287020"/>
                    <a:pt x="29516" y="243840"/>
                    <a:pt x="47788" y="201930"/>
                  </a:cubicBezTo>
                  <a:cubicBezTo>
                    <a:pt x="70276" y="149860"/>
                    <a:pt x="109631" y="68580"/>
                    <a:pt x="156013" y="38100"/>
                  </a:cubicBezTo>
                  <a:cubicBezTo>
                    <a:pt x="193962" y="13970"/>
                    <a:pt x="227695" y="17780"/>
                    <a:pt x="288132" y="12700"/>
                  </a:cubicBezTo>
                  <a:cubicBezTo>
                    <a:pt x="418846" y="0"/>
                    <a:pt x="780065" y="11430"/>
                    <a:pt x="916401" y="16510"/>
                  </a:cubicBezTo>
                  <a:cubicBezTo>
                    <a:pt x="982461" y="19050"/>
                    <a:pt x="1030249" y="12700"/>
                    <a:pt x="1063981" y="26670"/>
                  </a:cubicBezTo>
                  <a:cubicBezTo>
                    <a:pt x="1086470" y="35560"/>
                    <a:pt x="1100525" y="52070"/>
                    <a:pt x="1110364" y="66040"/>
                  </a:cubicBezTo>
                  <a:cubicBezTo>
                    <a:pt x="1117391" y="77470"/>
                    <a:pt x="1120202" y="91440"/>
                    <a:pt x="1120202" y="104140"/>
                  </a:cubicBezTo>
                  <a:cubicBezTo>
                    <a:pt x="1120202" y="116840"/>
                    <a:pt x="1115986" y="130810"/>
                    <a:pt x="1107552" y="142240"/>
                  </a:cubicBezTo>
                  <a:cubicBezTo>
                    <a:pt x="1097714" y="156210"/>
                    <a:pt x="1086470" y="167640"/>
                    <a:pt x="1059765" y="179070"/>
                  </a:cubicBezTo>
                  <a:cubicBezTo>
                    <a:pt x="985272" y="212090"/>
                    <a:pt x="742116" y="255270"/>
                    <a:pt x="581887" y="269240"/>
                  </a:cubicBezTo>
                  <a:cubicBezTo>
                    <a:pt x="424468" y="283210"/>
                    <a:pt x="182718" y="287020"/>
                    <a:pt x="106820" y="265430"/>
                  </a:cubicBezTo>
                  <a:cubicBezTo>
                    <a:pt x="80115" y="257810"/>
                    <a:pt x="67465" y="246380"/>
                    <a:pt x="57626" y="233680"/>
                  </a:cubicBezTo>
                  <a:cubicBezTo>
                    <a:pt x="49193" y="223520"/>
                    <a:pt x="43571" y="213360"/>
                    <a:pt x="43571" y="200660"/>
                  </a:cubicBezTo>
                  <a:cubicBezTo>
                    <a:pt x="43571" y="181610"/>
                    <a:pt x="56221" y="147320"/>
                    <a:pt x="71682" y="133350"/>
                  </a:cubicBezTo>
                  <a:cubicBezTo>
                    <a:pt x="85737" y="120650"/>
                    <a:pt x="96981" y="119380"/>
                    <a:pt x="127902" y="114300"/>
                  </a:cubicBezTo>
                  <a:cubicBezTo>
                    <a:pt x="237533" y="96520"/>
                    <a:pt x="801148" y="90170"/>
                    <a:pt x="910779" y="111760"/>
                  </a:cubicBezTo>
                  <a:cubicBezTo>
                    <a:pt x="941701" y="118110"/>
                    <a:pt x="952945" y="121920"/>
                    <a:pt x="967000" y="134620"/>
                  </a:cubicBezTo>
                  <a:cubicBezTo>
                    <a:pt x="981055" y="146050"/>
                    <a:pt x="992300" y="167640"/>
                    <a:pt x="993705" y="184150"/>
                  </a:cubicBezTo>
                  <a:cubicBezTo>
                    <a:pt x="995111" y="201930"/>
                    <a:pt x="989489" y="223520"/>
                    <a:pt x="976839" y="237490"/>
                  </a:cubicBezTo>
                  <a:cubicBezTo>
                    <a:pt x="961378" y="252730"/>
                    <a:pt x="937484" y="264160"/>
                    <a:pt x="903752" y="269240"/>
                  </a:cubicBezTo>
                  <a:cubicBezTo>
                    <a:pt x="834881" y="280670"/>
                    <a:pt x="695734" y="246380"/>
                    <a:pt x="573453" y="241300"/>
                  </a:cubicBezTo>
                  <a:cubicBezTo>
                    <a:pt x="423062" y="234950"/>
                    <a:pt x="146174" y="261620"/>
                    <a:pt x="67465" y="238760"/>
                  </a:cubicBezTo>
                  <a:cubicBezTo>
                    <a:pt x="40760" y="231140"/>
                    <a:pt x="29516" y="222250"/>
                    <a:pt x="18272" y="208280"/>
                  </a:cubicBezTo>
                  <a:cubicBezTo>
                    <a:pt x="7027" y="194310"/>
                    <a:pt x="0" y="171450"/>
                    <a:pt x="2811" y="154940"/>
                  </a:cubicBezTo>
                  <a:cubicBezTo>
                    <a:pt x="5622" y="138430"/>
                    <a:pt x="16866" y="118110"/>
                    <a:pt x="30921" y="106680"/>
                  </a:cubicBezTo>
                  <a:cubicBezTo>
                    <a:pt x="44977" y="95250"/>
                    <a:pt x="87142" y="87630"/>
                    <a:pt x="87142" y="87630"/>
                  </a:cubicBezTo>
                </a:path>
              </a:pathLst>
            </a:custGeom>
            <a:solidFill>
              <a:srgbClr val="FFFFFF"/>
            </a:solidFill>
            <a:ln cap="sq">
              <a:noFill/>
              <a:prstDash val="solid"/>
              <a:miter/>
            </a:ln>
          </p:spPr>
        </p:sp>
      </p:grpSp>
      <p:grpSp>
        <p:nvGrpSpPr>
          <p:cNvPr id="9" name="Group 9"/>
          <p:cNvGrpSpPr/>
          <p:nvPr/>
        </p:nvGrpSpPr>
        <p:grpSpPr>
          <a:xfrm>
            <a:off x="3294459" y="6316640"/>
            <a:ext cx="1036320" cy="461962"/>
            <a:chOff x="0" y="0"/>
            <a:chExt cx="1381760" cy="615950"/>
          </a:xfrm>
        </p:grpSpPr>
        <p:sp>
          <p:nvSpPr>
            <p:cNvPr id="10" name="Freeform 10"/>
            <p:cNvSpPr/>
            <p:nvPr/>
          </p:nvSpPr>
          <p:spPr>
            <a:xfrm>
              <a:off x="48260" y="38100"/>
              <a:ext cx="1283970" cy="528320"/>
            </a:xfrm>
            <a:custGeom>
              <a:avLst/>
              <a:gdLst/>
              <a:ahLst/>
              <a:cxnLst/>
              <a:rect l="l" t="t" r="r" b="b"/>
              <a:pathLst>
                <a:path w="1283970" h="528320">
                  <a:moveTo>
                    <a:pt x="78740" y="87630"/>
                  </a:moveTo>
                  <a:cubicBezTo>
                    <a:pt x="635000" y="92710"/>
                    <a:pt x="784860" y="93980"/>
                    <a:pt x="842010" y="115570"/>
                  </a:cubicBezTo>
                  <a:cubicBezTo>
                    <a:pt x="866140" y="124460"/>
                    <a:pt x="877570" y="135890"/>
                    <a:pt x="886460" y="148590"/>
                  </a:cubicBezTo>
                  <a:cubicBezTo>
                    <a:pt x="894080" y="158750"/>
                    <a:pt x="897890" y="171450"/>
                    <a:pt x="897890" y="184150"/>
                  </a:cubicBezTo>
                  <a:cubicBezTo>
                    <a:pt x="897890" y="200660"/>
                    <a:pt x="892810" y="223520"/>
                    <a:pt x="882650" y="237490"/>
                  </a:cubicBezTo>
                  <a:cubicBezTo>
                    <a:pt x="872490" y="251460"/>
                    <a:pt x="862330" y="260350"/>
                    <a:pt x="835660" y="267970"/>
                  </a:cubicBezTo>
                  <a:cubicBezTo>
                    <a:pt x="737870" y="297180"/>
                    <a:pt x="191770" y="295910"/>
                    <a:pt x="96520" y="265430"/>
                  </a:cubicBezTo>
                  <a:cubicBezTo>
                    <a:pt x="71120" y="256540"/>
                    <a:pt x="60960" y="248920"/>
                    <a:pt x="52070" y="233680"/>
                  </a:cubicBezTo>
                  <a:cubicBezTo>
                    <a:pt x="41910" y="215900"/>
                    <a:pt x="36830" y="182880"/>
                    <a:pt x="44450" y="163830"/>
                  </a:cubicBezTo>
                  <a:cubicBezTo>
                    <a:pt x="52070" y="144780"/>
                    <a:pt x="67310" y="128270"/>
                    <a:pt x="96520" y="116840"/>
                  </a:cubicBezTo>
                  <a:cubicBezTo>
                    <a:pt x="168910" y="88900"/>
                    <a:pt x="384810" y="129540"/>
                    <a:pt x="525780" y="113030"/>
                  </a:cubicBezTo>
                  <a:cubicBezTo>
                    <a:pt x="666750" y="96520"/>
                    <a:pt x="871220" y="11430"/>
                    <a:pt x="942340" y="21590"/>
                  </a:cubicBezTo>
                  <a:cubicBezTo>
                    <a:pt x="969010" y="25400"/>
                    <a:pt x="981710" y="35560"/>
                    <a:pt x="993140" y="49530"/>
                  </a:cubicBezTo>
                  <a:cubicBezTo>
                    <a:pt x="1004570" y="63500"/>
                    <a:pt x="1012190" y="87630"/>
                    <a:pt x="1012190" y="104140"/>
                  </a:cubicBezTo>
                  <a:cubicBezTo>
                    <a:pt x="1012190" y="118110"/>
                    <a:pt x="1008380" y="130810"/>
                    <a:pt x="1000760" y="142240"/>
                  </a:cubicBezTo>
                  <a:cubicBezTo>
                    <a:pt x="991870" y="156210"/>
                    <a:pt x="982980" y="168910"/>
                    <a:pt x="957580" y="179070"/>
                  </a:cubicBezTo>
                  <a:cubicBezTo>
                    <a:pt x="866140" y="213360"/>
                    <a:pt x="363220" y="128270"/>
                    <a:pt x="260350" y="182880"/>
                  </a:cubicBezTo>
                  <a:cubicBezTo>
                    <a:pt x="219710" y="204470"/>
                    <a:pt x="191770" y="250190"/>
                    <a:pt x="198120" y="271780"/>
                  </a:cubicBezTo>
                  <a:cubicBezTo>
                    <a:pt x="203200" y="292100"/>
                    <a:pt x="248920" y="302260"/>
                    <a:pt x="285750" y="311150"/>
                  </a:cubicBezTo>
                  <a:cubicBezTo>
                    <a:pt x="341630" y="323850"/>
                    <a:pt x="438150" y="326390"/>
                    <a:pt x="508000" y="320040"/>
                  </a:cubicBezTo>
                  <a:cubicBezTo>
                    <a:pt x="571500" y="313690"/>
                    <a:pt x="624840" y="297180"/>
                    <a:pt x="687070" y="279400"/>
                  </a:cubicBezTo>
                  <a:cubicBezTo>
                    <a:pt x="756920" y="259080"/>
                    <a:pt x="831850" y="213360"/>
                    <a:pt x="904240" y="200660"/>
                  </a:cubicBezTo>
                  <a:cubicBezTo>
                    <a:pt x="971550" y="187960"/>
                    <a:pt x="1047750" y="195580"/>
                    <a:pt x="1107440" y="199390"/>
                  </a:cubicBezTo>
                  <a:cubicBezTo>
                    <a:pt x="1155700" y="201930"/>
                    <a:pt x="1210310" y="203200"/>
                    <a:pt x="1238250" y="215900"/>
                  </a:cubicBezTo>
                  <a:cubicBezTo>
                    <a:pt x="1253490" y="222250"/>
                    <a:pt x="1261110" y="229870"/>
                    <a:pt x="1268730" y="242570"/>
                  </a:cubicBezTo>
                  <a:cubicBezTo>
                    <a:pt x="1277620" y="257810"/>
                    <a:pt x="1283970" y="283210"/>
                    <a:pt x="1282700" y="300990"/>
                  </a:cubicBezTo>
                  <a:cubicBezTo>
                    <a:pt x="1281430" y="314960"/>
                    <a:pt x="1277620" y="327660"/>
                    <a:pt x="1268730" y="339090"/>
                  </a:cubicBezTo>
                  <a:cubicBezTo>
                    <a:pt x="1258570" y="353060"/>
                    <a:pt x="1244600" y="365760"/>
                    <a:pt x="1219200" y="373380"/>
                  </a:cubicBezTo>
                  <a:cubicBezTo>
                    <a:pt x="1160780" y="392430"/>
                    <a:pt x="969010" y="407670"/>
                    <a:pt x="905510" y="378460"/>
                  </a:cubicBezTo>
                  <a:cubicBezTo>
                    <a:pt x="867410" y="361950"/>
                    <a:pt x="842010" y="325120"/>
                    <a:pt x="834390" y="295910"/>
                  </a:cubicBezTo>
                  <a:cubicBezTo>
                    <a:pt x="828040" y="269240"/>
                    <a:pt x="834390" y="237490"/>
                    <a:pt x="852170" y="212090"/>
                  </a:cubicBezTo>
                  <a:cubicBezTo>
                    <a:pt x="877570" y="175260"/>
                    <a:pt x="953770" y="129540"/>
                    <a:pt x="996950" y="116840"/>
                  </a:cubicBezTo>
                  <a:cubicBezTo>
                    <a:pt x="1026160" y="107950"/>
                    <a:pt x="1056640" y="110490"/>
                    <a:pt x="1076960" y="115570"/>
                  </a:cubicBezTo>
                  <a:cubicBezTo>
                    <a:pt x="1092200" y="119380"/>
                    <a:pt x="1102360" y="125730"/>
                    <a:pt x="1112520" y="135890"/>
                  </a:cubicBezTo>
                  <a:cubicBezTo>
                    <a:pt x="1125220" y="148590"/>
                    <a:pt x="1137920" y="172720"/>
                    <a:pt x="1140460" y="190500"/>
                  </a:cubicBezTo>
                  <a:cubicBezTo>
                    <a:pt x="1143000" y="204470"/>
                    <a:pt x="1139190" y="219710"/>
                    <a:pt x="1134110" y="232410"/>
                  </a:cubicBezTo>
                  <a:cubicBezTo>
                    <a:pt x="1129030" y="245110"/>
                    <a:pt x="1120140" y="257810"/>
                    <a:pt x="1109980" y="266700"/>
                  </a:cubicBezTo>
                  <a:cubicBezTo>
                    <a:pt x="1099820" y="275590"/>
                    <a:pt x="1084580" y="274320"/>
                    <a:pt x="1071880" y="284480"/>
                  </a:cubicBezTo>
                  <a:cubicBezTo>
                    <a:pt x="1054100" y="300990"/>
                    <a:pt x="1041400" y="341630"/>
                    <a:pt x="1021080" y="365760"/>
                  </a:cubicBezTo>
                  <a:cubicBezTo>
                    <a:pt x="1000760" y="391160"/>
                    <a:pt x="976630" y="412750"/>
                    <a:pt x="952500" y="433070"/>
                  </a:cubicBezTo>
                  <a:cubicBezTo>
                    <a:pt x="927100" y="454660"/>
                    <a:pt x="899160" y="477520"/>
                    <a:pt x="869950" y="492760"/>
                  </a:cubicBezTo>
                  <a:cubicBezTo>
                    <a:pt x="840740" y="508000"/>
                    <a:pt x="810260" y="525780"/>
                    <a:pt x="778510" y="527050"/>
                  </a:cubicBezTo>
                  <a:cubicBezTo>
                    <a:pt x="746760" y="528320"/>
                    <a:pt x="716280" y="513080"/>
                    <a:pt x="679450" y="499110"/>
                  </a:cubicBezTo>
                  <a:cubicBezTo>
                    <a:pt x="629920" y="480060"/>
                    <a:pt x="579120" y="433070"/>
                    <a:pt x="509270" y="414020"/>
                  </a:cubicBezTo>
                  <a:cubicBezTo>
                    <a:pt x="414020" y="387350"/>
                    <a:pt x="203200" y="410210"/>
                    <a:pt x="151130" y="386080"/>
                  </a:cubicBezTo>
                  <a:cubicBezTo>
                    <a:pt x="133350" y="378460"/>
                    <a:pt x="128270" y="369570"/>
                    <a:pt x="120650" y="356870"/>
                  </a:cubicBezTo>
                  <a:cubicBezTo>
                    <a:pt x="111760" y="341630"/>
                    <a:pt x="106680" y="314960"/>
                    <a:pt x="107950" y="297180"/>
                  </a:cubicBezTo>
                  <a:cubicBezTo>
                    <a:pt x="109220" y="281940"/>
                    <a:pt x="114300" y="269240"/>
                    <a:pt x="124460" y="257810"/>
                  </a:cubicBezTo>
                  <a:cubicBezTo>
                    <a:pt x="135890" y="243840"/>
                    <a:pt x="148590" y="232410"/>
                    <a:pt x="176530" y="224790"/>
                  </a:cubicBezTo>
                  <a:cubicBezTo>
                    <a:pt x="264160" y="199390"/>
                    <a:pt x="669290" y="200660"/>
                    <a:pt x="750570" y="228600"/>
                  </a:cubicBezTo>
                  <a:cubicBezTo>
                    <a:pt x="775970" y="237490"/>
                    <a:pt x="784860" y="247650"/>
                    <a:pt x="795020" y="261620"/>
                  </a:cubicBezTo>
                  <a:cubicBezTo>
                    <a:pt x="805180" y="275590"/>
                    <a:pt x="810260" y="297180"/>
                    <a:pt x="808990" y="314960"/>
                  </a:cubicBezTo>
                  <a:cubicBezTo>
                    <a:pt x="807720" y="332740"/>
                    <a:pt x="801370" y="353060"/>
                    <a:pt x="788670" y="365760"/>
                  </a:cubicBezTo>
                  <a:cubicBezTo>
                    <a:pt x="773430" y="381000"/>
                    <a:pt x="732790" y="393700"/>
                    <a:pt x="713740" y="394970"/>
                  </a:cubicBezTo>
                  <a:cubicBezTo>
                    <a:pt x="702310" y="396240"/>
                    <a:pt x="695960" y="393700"/>
                    <a:pt x="687070" y="388620"/>
                  </a:cubicBezTo>
                  <a:cubicBezTo>
                    <a:pt x="674370" y="381000"/>
                    <a:pt x="655320" y="365760"/>
                    <a:pt x="647700" y="350520"/>
                  </a:cubicBezTo>
                  <a:cubicBezTo>
                    <a:pt x="640080" y="335280"/>
                    <a:pt x="636270" y="313690"/>
                    <a:pt x="638810" y="295910"/>
                  </a:cubicBezTo>
                  <a:cubicBezTo>
                    <a:pt x="641350" y="279400"/>
                    <a:pt x="650240" y="259080"/>
                    <a:pt x="664210" y="247650"/>
                  </a:cubicBezTo>
                  <a:cubicBezTo>
                    <a:pt x="681990" y="233680"/>
                    <a:pt x="720090" y="223520"/>
                    <a:pt x="741680" y="226060"/>
                  </a:cubicBezTo>
                  <a:cubicBezTo>
                    <a:pt x="759460" y="228600"/>
                    <a:pt x="777240" y="241300"/>
                    <a:pt x="788670" y="254000"/>
                  </a:cubicBezTo>
                  <a:cubicBezTo>
                    <a:pt x="800100" y="266700"/>
                    <a:pt x="807720" y="287020"/>
                    <a:pt x="808990" y="304800"/>
                  </a:cubicBezTo>
                  <a:cubicBezTo>
                    <a:pt x="810260" y="322580"/>
                    <a:pt x="806450" y="344170"/>
                    <a:pt x="795020" y="358140"/>
                  </a:cubicBezTo>
                  <a:cubicBezTo>
                    <a:pt x="781050" y="375920"/>
                    <a:pt x="759460" y="387350"/>
                    <a:pt x="722630" y="396240"/>
                  </a:cubicBezTo>
                  <a:cubicBezTo>
                    <a:pt x="628650" y="419100"/>
                    <a:pt x="278130" y="415290"/>
                    <a:pt x="191770" y="397510"/>
                  </a:cubicBezTo>
                  <a:cubicBezTo>
                    <a:pt x="162560" y="391160"/>
                    <a:pt x="148590" y="387350"/>
                    <a:pt x="134620" y="373380"/>
                  </a:cubicBezTo>
                  <a:cubicBezTo>
                    <a:pt x="120650" y="360680"/>
                    <a:pt x="109220" y="336550"/>
                    <a:pt x="107950" y="317500"/>
                  </a:cubicBezTo>
                  <a:cubicBezTo>
                    <a:pt x="106680" y="298450"/>
                    <a:pt x="113030" y="273050"/>
                    <a:pt x="124460" y="257810"/>
                  </a:cubicBezTo>
                  <a:cubicBezTo>
                    <a:pt x="135890" y="242570"/>
                    <a:pt x="149860" y="232410"/>
                    <a:pt x="176530" y="224790"/>
                  </a:cubicBezTo>
                  <a:cubicBezTo>
                    <a:pt x="240030" y="208280"/>
                    <a:pt x="449580" y="228600"/>
                    <a:pt x="524510" y="241300"/>
                  </a:cubicBezTo>
                  <a:cubicBezTo>
                    <a:pt x="561340" y="247650"/>
                    <a:pt x="579120" y="254000"/>
                    <a:pt x="605790" y="264160"/>
                  </a:cubicBezTo>
                  <a:cubicBezTo>
                    <a:pt x="632460" y="275590"/>
                    <a:pt x="654050" y="298450"/>
                    <a:pt x="684530" y="307340"/>
                  </a:cubicBezTo>
                  <a:cubicBezTo>
                    <a:pt x="721360" y="318770"/>
                    <a:pt x="769620" y="334010"/>
                    <a:pt x="815340" y="318770"/>
                  </a:cubicBezTo>
                  <a:cubicBezTo>
                    <a:pt x="883920" y="294640"/>
                    <a:pt x="999490" y="129540"/>
                    <a:pt x="1035050" y="114300"/>
                  </a:cubicBezTo>
                  <a:cubicBezTo>
                    <a:pt x="1043940" y="110490"/>
                    <a:pt x="1047750" y="111760"/>
                    <a:pt x="1055370" y="113030"/>
                  </a:cubicBezTo>
                  <a:cubicBezTo>
                    <a:pt x="1066800" y="114300"/>
                    <a:pt x="1084580" y="116840"/>
                    <a:pt x="1096010" y="123190"/>
                  </a:cubicBezTo>
                  <a:cubicBezTo>
                    <a:pt x="1107440" y="129540"/>
                    <a:pt x="1118870" y="140970"/>
                    <a:pt x="1126490" y="152400"/>
                  </a:cubicBezTo>
                  <a:cubicBezTo>
                    <a:pt x="1134110" y="163830"/>
                    <a:pt x="1139190" y="177800"/>
                    <a:pt x="1140460" y="190500"/>
                  </a:cubicBezTo>
                  <a:cubicBezTo>
                    <a:pt x="1141730" y="204470"/>
                    <a:pt x="1140460" y="218440"/>
                    <a:pt x="1134110" y="232410"/>
                  </a:cubicBezTo>
                  <a:cubicBezTo>
                    <a:pt x="1126490" y="248920"/>
                    <a:pt x="1104900" y="270510"/>
                    <a:pt x="1092200" y="278130"/>
                  </a:cubicBezTo>
                  <a:cubicBezTo>
                    <a:pt x="1084580" y="283210"/>
                    <a:pt x="1075690" y="285750"/>
                    <a:pt x="1071880" y="284480"/>
                  </a:cubicBezTo>
                  <a:cubicBezTo>
                    <a:pt x="1068070" y="283210"/>
                    <a:pt x="1070610" y="274320"/>
                    <a:pt x="1066800" y="273050"/>
                  </a:cubicBezTo>
                  <a:cubicBezTo>
                    <a:pt x="1056640" y="269240"/>
                    <a:pt x="1003300" y="313690"/>
                    <a:pt x="991870" y="304800"/>
                  </a:cubicBezTo>
                  <a:cubicBezTo>
                    <a:pt x="979170" y="295910"/>
                    <a:pt x="979170" y="229870"/>
                    <a:pt x="999490" y="210820"/>
                  </a:cubicBezTo>
                  <a:cubicBezTo>
                    <a:pt x="1028700" y="182880"/>
                    <a:pt x="1150620" y="194310"/>
                    <a:pt x="1198880" y="205740"/>
                  </a:cubicBezTo>
                  <a:cubicBezTo>
                    <a:pt x="1229360" y="213360"/>
                    <a:pt x="1254760" y="227330"/>
                    <a:pt x="1268730" y="242570"/>
                  </a:cubicBezTo>
                  <a:cubicBezTo>
                    <a:pt x="1278890" y="254000"/>
                    <a:pt x="1281430" y="267970"/>
                    <a:pt x="1282700" y="280670"/>
                  </a:cubicBezTo>
                  <a:cubicBezTo>
                    <a:pt x="1283970" y="293370"/>
                    <a:pt x="1283970" y="308610"/>
                    <a:pt x="1277620" y="321310"/>
                  </a:cubicBezTo>
                  <a:cubicBezTo>
                    <a:pt x="1267460" y="339090"/>
                    <a:pt x="1248410" y="361950"/>
                    <a:pt x="1219200" y="373380"/>
                  </a:cubicBezTo>
                  <a:cubicBezTo>
                    <a:pt x="1163320" y="393700"/>
                    <a:pt x="1032510" y="354330"/>
                    <a:pt x="943610" y="368300"/>
                  </a:cubicBezTo>
                  <a:cubicBezTo>
                    <a:pt x="855980" y="381000"/>
                    <a:pt x="773430" y="433070"/>
                    <a:pt x="688340" y="452120"/>
                  </a:cubicBezTo>
                  <a:cubicBezTo>
                    <a:pt x="607060" y="471170"/>
                    <a:pt x="513080" y="481330"/>
                    <a:pt x="444500" y="485140"/>
                  </a:cubicBezTo>
                  <a:cubicBezTo>
                    <a:pt x="394970" y="487680"/>
                    <a:pt x="358140" y="487680"/>
                    <a:pt x="314960" y="482600"/>
                  </a:cubicBezTo>
                  <a:cubicBezTo>
                    <a:pt x="273050" y="477520"/>
                    <a:pt x="228600" y="471170"/>
                    <a:pt x="189230" y="458470"/>
                  </a:cubicBezTo>
                  <a:cubicBezTo>
                    <a:pt x="151130" y="447040"/>
                    <a:pt x="110490" y="434340"/>
                    <a:pt x="81280" y="411480"/>
                  </a:cubicBezTo>
                  <a:cubicBezTo>
                    <a:pt x="53340" y="388620"/>
                    <a:pt x="25400" y="355600"/>
                    <a:pt x="17780" y="322580"/>
                  </a:cubicBezTo>
                  <a:cubicBezTo>
                    <a:pt x="10160" y="287020"/>
                    <a:pt x="26670" y="243840"/>
                    <a:pt x="43180" y="201930"/>
                  </a:cubicBezTo>
                  <a:cubicBezTo>
                    <a:pt x="63500" y="149860"/>
                    <a:pt x="99060" y="68580"/>
                    <a:pt x="140970" y="38100"/>
                  </a:cubicBezTo>
                  <a:cubicBezTo>
                    <a:pt x="175260" y="13970"/>
                    <a:pt x="205740" y="17780"/>
                    <a:pt x="260350" y="12700"/>
                  </a:cubicBezTo>
                  <a:cubicBezTo>
                    <a:pt x="378460" y="0"/>
                    <a:pt x="704850" y="11430"/>
                    <a:pt x="828040" y="16510"/>
                  </a:cubicBezTo>
                  <a:cubicBezTo>
                    <a:pt x="887730" y="19050"/>
                    <a:pt x="930910" y="12700"/>
                    <a:pt x="961390" y="26670"/>
                  </a:cubicBezTo>
                  <a:cubicBezTo>
                    <a:pt x="981710" y="35560"/>
                    <a:pt x="994410" y="52070"/>
                    <a:pt x="1003300" y="66040"/>
                  </a:cubicBezTo>
                  <a:cubicBezTo>
                    <a:pt x="1009650" y="77470"/>
                    <a:pt x="1012190" y="91440"/>
                    <a:pt x="1012190" y="104140"/>
                  </a:cubicBezTo>
                  <a:cubicBezTo>
                    <a:pt x="1012190" y="116840"/>
                    <a:pt x="1008380" y="130810"/>
                    <a:pt x="1000760" y="142240"/>
                  </a:cubicBezTo>
                  <a:cubicBezTo>
                    <a:pt x="991870" y="156210"/>
                    <a:pt x="981710" y="167640"/>
                    <a:pt x="957580" y="179070"/>
                  </a:cubicBezTo>
                  <a:cubicBezTo>
                    <a:pt x="890270" y="212090"/>
                    <a:pt x="670560" y="255270"/>
                    <a:pt x="525780" y="269240"/>
                  </a:cubicBezTo>
                  <a:cubicBezTo>
                    <a:pt x="383540" y="283210"/>
                    <a:pt x="165100" y="287020"/>
                    <a:pt x="96520" y="265430"/>
                  </a:cubicBezTo>
                  <a:cubicBezTo>
                    <a:pt x="72390" y="257810"/>
                    <a:pt x="60960" y="246380"/>
                    <a:pt x="52070" y="233680"/>
                  </a:cubicBezTo>
                  <a:cubicBezTo>
                    <a:pt x="44450" y="223520"/>
                    <a:pt x="39370" y="213360"/>
                    <a:pt x="39370" y="200660"/>
                  </a:cubicBezTo>
                  <a:cubicBezTo>
                    <a:pt x="39370" y="181610"/>
                    <a:pt x="50800" y="147320"/>
                    <a:pt x="64770" y="133350"/>
                  </a:cubicBezTo>
                  <a:cubicBezTo>
                    <a:pt x="77470" y="120650"/>
                    <a:pt x="87630" y="119380"/>
                    <a:pt x="115570" y="114300"/>
                  </a:cubicBezTo>
                  <a:cubicBezTo>
                    <a:pt x="214630" y="96520"/>
                    <a:pt x="723900" y="90170"/>
                    <a:pt x="822960" y="111760"/>
                  </a:cubicBezTo>
                  <a:cubicBezTo>
                    <a:pt x="850900" y="118110"/>
                    <a:pt x="861060" y="121920"/>
                    <a:pt x="873760" y="134620"/>
                  </a:cubicBezTo>
                  <a:cubicBezTo>
                    <a:pt x="886460" y="146050"/>
                    <a:pt x="896620" y="167640"/>
                    <a:pt x="897890" y="184150"/>
                  </a:cubicBezTo>
                  <a:cubicBezTo>
                    <a:pt x="899160" y="201930"/>
                    <a:pt x="894080" y="223520"/>
                    <a:pt x="882650" y="237490"/>
                  </a:cubicBezTo>
                  <a:cubicBezTo>
                    <a:pt x="868680" y="252730"/>
                    <a:pt x="847090" y="264160"/>
                    <a:pt x="816610" y="269240"/>
                  </a:cubicBezTo>
                  <a:cubicBezTo>
                    <a:pt x="754380" y="280670"/>
                    <a:pt x="628650" y="246380"/>
                    <a:pt x="518160" y="241300"/>
                  </a:cubicBezTo>
                  <a:cubicBezTo>
                    <a:pt x="382270" y="234950"/>
                    <a:pt x="132080" y="261620"/>
                    <a:pt x="60960" y="238760"/>
                  </a:cubicBezTo>
                  <a:cubicBezTo>
                    <a:pt x="36830" y="231140"/>
                    <a:pt x="26670" y="222250"/>
                    <a:pt x="16510" y="208280"/>
                  </a:cubicBezTo>
                  <a:cubicBezTo>
                    <a:pt x="6350" y="194310"/>
                    <a:pt x="0" y="171450"/>
                    <a:pt x="2540" y="154940"/>
                  </a:cubicBezTo>
                  <a:cubicBezTo>
                    <a:pt x="5080" y="138430"/>
                    <a:pt x="15240" y="118110"/>
                    <a:pt x="27940" y="106680"/>
                  </a:cubicBezTo>
                  <a:cubicBezTo>
                    <a:pt x="40640" y="95250"/>
                    <a:pt x="78740" y="87630"/>
                    <a:pt x="78740" y="87630"/>
                  </a:cubicBezTo>
                </a:path>
              </a:pathLst>
            </a:custGeom>
            <a:solidFill>
              <a:srgbClr val="FFFFFF"/>
            </a:solidFill>
            <a:ln cap="sq">
              <a:noFill/>
              <a:prstDash val="solid"/>
              <a:miter/>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AutoShape 2"/>
          <p:cNvSpPr/>
          <p:nvPr/>
        </p:nvSpPr>
        <p:spPr>
          <a:xfrm flipV="1">
            <a:off x="12200263" y="7822461"/>
            <a:ext cx="0" cy="2464539"/>
          </a:xfrm>
          <a:prstGeom prst="line">
            <a:avLst/>
          </a:prstGeom>
          <a:ln w="9525" cap="flat">
            <a:solidFill>
              <a:srgbClr val="A4A4B4"/>
            </a:solidFill>
            <a:prstDash val="solid"/>
            <a:headEnd type="none" w="sm" len="sm"/>
            <a:tailEnd type="none" w="sm" len="sm"/>
          </a:ln>
        </p:spPr>
      </p:sp>
      <p:sp>
        <p:nvSpPr>
          <p:cNvPr id="3" name="Freeform 3"/>
          <p:cNvSpPr/>
          <p:nvPr/>
        </p:nvSpPr>
        <p:spPr>
          <a:xfrm>
            <a:off x="10078883" y="0"/>
            <a:ext cx="8209117" cy="6965524"/>
          </a:xfrm>
          <a:custGeom>
            <a:avLst/>
            <a:gdLst/>
            <a:ahLst/>
            <a:cxnLst/>
            <a:rect l="l" t="t" r="r" b="b"/>
            <a:pathLst>
              <a:path w="8209117" h="6965524">
                <a:moveTo>
                  <a:pt x="0" y="0"/>
                </a:moveTo>
                <a:lnTo>
                  <a:pt x="8209117" y="0"/>
                </a:lnTo>
                <a:lnTo>
                  <a:pt x="8209117" y="6965524"/>
                </a:lnTo>
                <a:lnTo>
                  <a:pt x="0" y="6965524"/>
                </a:lnTo>
                <a:lnTo>
                  <a:pt x="0" y="0"/>
                </a:lnTo>
                <a:close/>
              </a:path>
            </a:pathLst>
          </a:custGeom>
          <a:blipFill>
            <a:blip r:embed="rId2">
              <a:alphaModFix amt="57000"/>
            </a:blip>
            <a:stretch>
              <a:fillRect l="-2599" t="-28646" b="-52842"/>
            </a:stretch>
          </a:blipFill>
        </p:spPr>
      </p:sp>
      <p:sp>
        <p:nvSpPr>
          <p:cNvPr id="4" name="TextBox 4"/>
          <p:cNvSpPr txBox="1"/>
          <p:nvPr/>
        </p:nvSpPr>
        <p:spPr>
          <a:xfrm>
            <a:off x="10078883" y="1028700"/>
            <a:ext cx="7820503" cy="4238619"/>
          </a:xfrm>
          <a:prstGeom prst="rect">
            <a:avLst/>
          </a:prstGeom>
        </p:spPr>
        <p:txBody>
          <a:bodyPr lIns="0" tIns="0" rIns="0" bIns="0" rtlCol="0" anchor="t">
            <a:spAutoFit/>
          </a:bodyPr>
          <a:lstStyle/>
          <a:p>
            <a:pPr algn="ctr">
              <a:lnSpc>
                <a:spcPts val="10499"/>
              </a:lnSpc>
            </a:pPr>
            <a:r>
              <a:rPr lang="en-US" sz="10499" spc="-104">
                <a:solidFill>
                  <a:srgbClr val="FFFFFF"/>
                </a:solidFill>
                <a:latin typeface="Kollektif Bold"/>
              </a:rPr>
              <a:t>Conclusion </a:t>
            </a:r>
          </a:p>
          <a:p>
            <a:pPr algn="ctr">
              <a:lnSpc>
                <a:spcPts val="10499"/>
              </a:lnSpc>
            </a:pPr>
            <a:r>
              <a:rPr lang="en-US" sz="10499" spc="-104">
                <a:solidFill>
                  <a:srgbClr val="FFFFFF"/>
                </a:solidFill>
                <a:latin typeface="Kollektif Bold"/>
              </a:rPr>
              <a:t>&amp; </a:t>
            </a:r>
          </a:p>
          <a:p>
            <a:pPr algn="ctr">
              <a:lnSpc>
                <a:spcPts val="10499"/>
              </a:lnSpc>
            </a:pPr>
            <a:r>
              <a:rPr lang="en-US" sz="10499" spc="-104">
                <a:solidFill>
                  <a:srgbClr val="FFFFFF"/>
                </a:solidFill>
                <a:latin typeface="Kollektif Bold"/>
              </a:rPr>
              <a:t>Future work</a:t>
            </a:r>
          </a:p>
        </p:txBody>
      </p:sp>
      <p:sp>
        <p:nvSpPr>
          <p:cNvPr id="5" name="TextBox 5"/>
          <p:cNvSpPr txBox="1"/>
          <p:nvPr/>
        </p:nvSpPr>
        <p:spPr>
          <a:xfrm>
            <a:off x="437305" y="578761"/>
            <a:ext cx="9107437" cy="9708239"/>
          </a:xfrm>
          <a:prstGeom prst="rect">
            <a:avLst/>
          </a:prstGeom>
        </p:spPr>
        <p:txBody>
          <a:bodyPr lIns="0" tIns="0" rIns="0" bIns="0" rtlCol="0" anchor="t">
            <a:spAutoFit/>
          </a:bodyPr>
          <a:lstStyle/>
          <a:p>
            <a:pPr>
              <a:lnSpc>
                <a:spcPts val="3893"/>
              </a:lnSpc>
            </a:pPr>
            <a:r>
              <a:rPr lang="en-US" sz="2780" spc="27">
                <a:solidFill>
                  <a:srgbClr val="D9D9D9"/>
                </a:solidFill>
                <a:latin typeface="Kollektif"/>
              </a:rPr>
              <a:t>1. Explore machine learning algorithms for automated particle categorization to enhance study efficiency.</a:t>
            </a:r>
          </a:p>
          <a:p>
            <a:pPr>
              <a:lnSpc>
                <a:spcPts val="3893"/>
              </a:lnSpc>
            </a:pPr>
            <a:endParaRPr lang="en-US" sz="2780" spc="27">
              <a:solidFill>
                <a:srgbClr val="D9D9D9"/>
              </a:solidFill>
              <a:latin typeface="Kollektif"/>
            </a:endParaRPr>
          </a:p>
          <a:p>
            <a:pPr>
              <a:lnSpc>
                <a:spcPts val="3893"/>
              </a:lnSpc>
            </a:pPr>
            <a:r>
              <a:rPr lang="en-US" sz="2780" spc="27">
                <a:solidFill>
                  <a:srgbClr val="D9D9D9"/>
                </a:solidFill>
                <a:latin typeface="Kollektif"/>
              </a:rPr>
              <a:t>2. Extend the system to handle three-dimensional data, enabling a more comprehensive exploration of particle interactions and structures.</a:t>
            </a:r>
          </a:p>
          <a:p>
            <a:pPr>
              <a:lnSpc>
                <a:spcPts val="3893"/>
              </a:lnSpc>
            </a:pPr>
            <a:endParaRPr lang="en-US" sz="2780" spc="27">
              <a:solidFill>
                <a:srgbClr val="D9D9D9"/>
              </a:solidFill>
              <a:latin typeface="Kollektif"/>
            </a:endParaRPr>
          </a:p>
          <a:p>
            <a:pPr>
              <a:lnSpc>
                <a:spcPts val="3893"/>
              </a:lnSpc>
            </a:pPr>
            <a:r>
              <a:rPr lang="en-US" sz="2780" spc="27">
                <a:solidFill>
                  <a:srgbClr val="D9D9D9"/>
                </a:solidFill>
                <a:latin typeface="Kollektif"/>
              </a:rPr>
              <a:t>3. Investigate state-of-the-art classification approaches for improved efficacy and scalability in particle identification and categorization.</a:t>
            </a:r>
          </a:p>
          <a:p>
            <a:pPr>
              <a:lnSpc>
                <a:spcPts val="3893"/>
              </a:lnSpc>
            </a:pPr>
            <a:endParaRPr lang="en-US" sz="2780" spc="27">
              <a:solidFill>
                <a:srgbClr val="D9D9D9"/>
              </a:solidFill>
              <a:latin typeface="Kollektif"/>
            </a:endParaRPr>
          </a:p>
          <a:p>
            <a:pPr>
              <a:lnSpc>
                <a:spcPts val="3893"/>
              </a:lnSpc>
            </a:pPr>
            <a:r>
              <a:rPr lang="en-US" sz="2780" spc="27">
                <a:solidFill>
                  <a:srgbClr val="D9D9D9"/>
                </a:solidFill>
                <a:latin typeface="Kollektif"/>
              </a:rPr>
              <a:t>Our integrated image processing and analysis approach successfully provides precise characterizations of microscopic particles, showcasing efficacy in format conversion, cropping, and pipeline processing. The results, including 3D scatter plots and texture analysis, affirm the precision and clarity achieved in understanding particle characteristics.</a:t>
            </a:r>
          </a:p>
          <a:p>
            <a:pPr>
              <a:lnSpc>
                <a:spcPts val="3893"/>
              </a:lnSpc>
            </a:pPr>
            <a:endParaRPr lang="en-US" sz="2780" spc="27">
              <a:solidFill>
                <a:srgbClr val="D9D9D9"/>
              </a:solidFill>
              <a:latin typeface="Kollektif"/>
            </a:endParaRPr>
          </a:p>
          <a:p>
            <a:pPr>
              <a:lnSpc>
                <a:spcPts val="3893"/>
              </a:lnSpc>
            </a:pPr>
            <a:endParaRPr lang="en-US" sz="2780" spc="27">
              <a:solidFill>
                <a:srgbClr val="D9D9D9"/>
              </a:solidFill>
              <a:latin typeface="Kollektif"/>
            </a:endParaRPr>
          </a:p>
        </p:txBody>
      </p:sp>
      <p:sp>
        <p:nvSpPr>
          <p:cNvPr id="6" name="TextBox 6"/>
          <p:cNvSpPr txBox="1"/>
          <p:nvPr/>
        </p:nvSpPr>
        <p:spPr>
          <a:xfrm>
            <a:off x="12426712" y="7429827"/>
            <a:ext cx="3610052" cy="651917"/>
          </a:xfrm>
          <a:prstGeom prst="rect">
            <a:avLst/>
          </a:prstGeom>
        </p:spPr>
        <p:txBody>
          <a:bodyPr lIns="0" tIns="0" rIns="0" bIns="0" rtlCol="0" anchor="t">
            <a:spAutoFit/>
          </a:bodyPr>
          <a:lstStyle/>
          <a:p>
            <a:pPr>
              <a:lnSpc>
                <a:spcPts val="4792"/>
              </a:lnSpc>
            </a:pPr>
            <a:r>
              <a:rPr lang="en-US" sz="3423" spc="34">
                <a:solidFill>
                  <a:srgbClr val="FFFFFF"/>
                </a:solidFill>
                <a:latin typeface="Kollektif"/>
              </a:rPr>
              <a:t>Reference :</a:t>
            </a:r>
          </a:p>
        </p:txBody>
      </p:sp>
      <p:sp>
        <p:nvSpPr>
          <p:cNvPr id="7" name="TextBox 7"/>
          <p:cNvSpPr txBox="1"/>
          <p:nvPr/>
        </p:nvSpPr>
        <p:spPr>
          <a:xfrm>
            <a:off x="12426712" y="8206529"/>
            <a:ext cx="5479326" cy="1552992"/>
          </a:xfrm>
          <a:prstGeom prst="rect">
            <a:avLst/>
          </a:prstGeom>
        </p:spPr>
        <p:txBody>
          <a:bodyPr lIns="0" tIns="0" rIns="0" bIns="0" rtlCol="0" anchor="t">
            <a:spAutoFit/>
          </a:bodyPr>
          <a:lstStyle/>
          <a:p>
            <a:pPr algn="ctr">
              <a:lnSpc>
                <a:spcPts val="1352"/>
              </a:lnSpc>
            </a:pPr>
            <a:r>
              <a:rPr lang="en-US" sz="1352" spc="-13">
                <a:solidFill>
                  <a:srgbClr val="FFFFFF"/>
                </a:solidFill>
                <a:latin typeface="Kollektif"/>
              </a:rPr>
              <a:t>Rosebrock</a:t>
            </a:r>
          </a:p>
          <a:p>
            <a:pPr algn="ctr">
              <a:lnSpc>
                <a:spcPts val="1352"/>
              </a:lnSpc>
            </a:pPr>
            <a:endParaRPr lang="en-US" sz="1352" spc="-13">
              <a:solidFill>
                <a:srgbClr val="FFFFFF"/>
              </a:solidFill>
              <a:latin typeface="Kollektif"/>
            </a:endParaRPr>
          </a:p>
          <a:p>
            <a:pPr algn="ctr">
              <a:lnSpc>
                <a:spcPts val="1352"/>
              </a:lnSpc>
            </a:pPr>
            <a:r>
              <a:rPr lang="en-US" sz="1352" spc="-13">
                <a:solidFill>
                  <a:srgbClr val="FFFFFF"/>
                </a:solidFill>
                <a:latin typeface="Kollektif"/>
              </a:rPr>
              <a:t>A. Mishra and T. Pathak, “Estimation of grain size distribution of frictionstir welded</a:t>
            </a:r>
          </a:p>
          <a:p>
            <a:pPr algn="ctr">
              <a:lnSpc>
                <a:spcPts val="1352"/>
              </a:lnSpc>
            </a:pPr>
            <a:r>
              <a:rPr lang="en-US" sz="1352" spc="-13">
                <a:solidFill>
                  <a:srgbClr val="FFFFFF"/>
                </a:solidFill>
                <a:latin typeface="Kollektif"/>
              </a:rPr>
              <a:t>joint by using machine learning approach,” ADCAIJ: Advancesin Distributed</a:t>
            </a:r>
          </a:p>
          <a:p>
            <a:pPr algn="ctr">
              <a:lnSpc>
                <a:spcPts val="1352"/>
              </a:lnSpc>
            </a:pPr>
            <a:r>
              <a:rPr lang="en-US" sz="1352" spc="-13">
                <a:solidFill>
                  <a:srgbClr val="FFFFFF"/>
                </a:solidFill>
                <a:latin typeface="Kollektif"/>
              </a:rPr>
              <a:t>Computing and Artificial Intelligence Journal 10, 99–110(2021)</a:t>
            </a:r>
          </a:p>
          <a:p>
            <a:pPr algn="ctr">
              <a:lnSpc>
                <a:spcPts val="1352"/>
              </a:lnSpc>
            </a:pPr>
            <a:endParaRPr lang="en-US" sz="1352" spc="-13">
              <a:solidFill>
                <a:srgbClr val="FFFFFF"/>
              </a:solidFill>
              <a:latin typeface="Kollektif"/>
            </a:endParaRPr>
          </a:p>
          <a:p>
            <a:pPr algn="ctr">
              <a:lnSpc>
                <a:spcPts val="1352"/>
              </a:lnSpc>
              <a:spcBef>
                <a:spcPct val="0"/>
              </a:spcBef>
            </a:pPr>
            <a:endParaRPr lang="en-US" sz="1352" spc="-13">
              <a:solidFill>
                <a:srgbClr val="FFFFFF"/>
              </a:solidFill>
              <a:latin typeface="Kollektif"/>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95250" y="-98487"/>
            <a:ext cx="1123950" cy="1127187"/>
            <a:chOff x="0" y="0"/>
            <a:chExt cx="296020" cy="296872"/>
          </a:xfrm>
        </p:grpSpPr>
        <p:sp>
          <p:nvSpPr>
            <p:cNvPr id="3" name="Freeform 3"/>
            <p:cNvSpPr/>
            <p:nvPr/>
          </p:nvSpPr>
          <p:spPr>
            <a:xfrm>
              <a:off x="0" y="0"/>
              <a:ext cx="296020" cy="296872"/>
            </a:xfrm>
            <a:custGeom>
              <a:avLst/>
              <a:gdLst/>
              <a:ahLst/>
              <a:cxnLst/>
              <a:rect l="l" t="t" r="r" b="b"/>
              <a:pathLst>
                <a:path w="296020" h="296872">
                  <a:moveTo>
                    <a:pt x="0" y="0"/>
                  </a:moveTo>
                  <a:lnTo>
                    <a:pt x="296020" y="0"/>
                  </a:lnTo>
                  <a:lnTo>
                    <a:pt x="296020" y="296872"/>
                  </a:lnTo>
                  <a:lnTo>
                    <a:pt x="0" y="296872"/>
                  </a:lnTo>
                  <a:close/>
                </a:path>
              </a:pathLst>
            </a:custGeom>
            <a:solidFill>
              <a:srgbClr val="181818"/>
            </a:solidFill>
          </p:spPr>
        </p:sp>
        <p:sp>
          <p:nvSpPr>
            <p:cNvPr id="4" name="TextBox 4"/>
            <p:cNvSpPr txBox="1"/>
            <p:nvPr/>
          </p:nvSpPr>
          <p:spPr>
            <a:xfrm>
              <a:off x="0" y="-38100"/>
              <a:ext cx="296020" cy="3349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45219" y="437033"/>
            <a:ext cx="340035" cy="133350"/>
            <a:chOff x="0" y="0"/>
            <a:chExt cx="453379" cy="177800"/>
          </a:xfrm>
        </p:grpSpPr>
        <p:sp>
          <p:nvSpPr>
            <p:cNvPr id="6" name="AutoShape 6"/>
            <p:cNvSpPr/>
            <p:nvPr/>
          </p:nvSpPr>
          <p:spPr>
            <a:xfrm>
              <a:off x="0" y="0"/>
              <a:ext cx="453379" cy="0"/>
            </a:xfrm>
            <a:prstGeom prst="line">
              <a:avLst/>
            </a:prstGeom>
            <a:ln w="38100" cap="rnd">
              <a:solidFill>
                <a:srgbClr val="FFFFFF"/>
              </a:solidFill>
              <a:prstDash val="solid"/>
              <a:headEnd type="none" w="sm" len="sm"/>
              <a:tailEnd type="none" w="sm" len="sm"/>
            </a:ln>
          </p:spPr>
        </p:sp>
        <p:sp>
          <p:nvSpPr>
            <p:cNvPr id="7" name="AutoShape 7"/>
            <p:cNvSpPr/>
            <p:nvPr/>
          </p:nvSpPr>
          <p:spPr>
            <a:xfrm>
              <a:off x="0" y="139700"/>
              <a:ext cx="453379" cy="0"/>
            </a:xfrm>
            <a:prstGeom prst="line">
              <a:avLst/>
            </a:prstGeom>
            <a:ln w="38100" cap="rnd">
              <a:solidFill>
                <a:srgbClr val="FFFFFF"/>
              </a:solidFill>
              <a:prstDash val="solid"/>
              <a:headEnd type="none" w="sm" len="sm"/>
              <a:tailEnd type="none" w="sm" len="sm"/>
            </a:ln>
          </p:spPr>
        </p:sp>
      </p:grpSp>
      <p:sp>
        <p:nvSpPr>
          <p:cNvPr id="8" name="Freeform 8"/>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l="-2249" t="-9548" b="-11787"/>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p:cNvSpPr/>
          <p:nvPr/>
        </p:nvSpPr>
        <p:spPr>
          <a:xfrm>
            <a:off x="0" y="3068"/>
            <a:ext cx="18288000" cy="10283932"/>
          </a:xfrm>
          <a:custGeom>
            <a:avLst/>
            <a:gdLst/>
            <a:ahLst/>
            <a:cxnLst/>
            <a:rect l="l" t="t" r="r" b="b"/>
            <a:pathLst>
              <a:path w="18288000" h="10283932">
                <a:moveTo>
                  <a:pt x="0" y="0"/>
                </a:moveTo>
                <a:lnTo>
                  <a:pt x="18288000" y="0"/>
                </a:lnTo>
                <a:lnTo>
                  <a:pt x="18288000" y="10283932"/>
                </a:lnTo>
                <a:lnTo>
                  <a:pt x="0" y="10283932"/>
                </a:lnTo>
                <a:lnTo>
                  <a:pt x="0" y="0"/>
                </a:lnTo>
                <a:close/>
              </a:path>
            </a:pathLst>
          </a:custGeom>
          <a:blipFill>
            <a:blip r:embed="rId2">
              <a:alphaModFix amt="34000"/>
            </a:blip>
            <a:stretch>
              <a:fillRect t="-13575" b="-4977"/>
            </a:stretch>
          </a:blipFill>
        </p:spPr>
      </p:sp>
      <p:sp>
        <p:nvSpPr>
          <p:cNvPr id="3" name="TextBox 3"/>
          <p:cNvSpPr txBox="1"/>
          <p:nvPr/>
        </p:nvSpPr>
        <p:spPr>
          <a:xfrm>
            <a:off x="10431463" y="1028700"/>
            <a:ext cx="8729577" cy="1508012"/>
          </a:xfrm>
          <a:prstGeom prst="rect">
            <a:avLst/>
          </a:prstGeom>
        </p:spPr>
        <p:txBody>
          <a:bodyPr lIns="0" tIns="0" rIns="0" bIns="0" rtlCol="0" anchor="t">
            <a:spAutoFit/>
          </a:bodyPr>
          <a:lstStyle/>
          <a:p>
            <a:pPr>
              <a:lnSpc>
                <a:spcPts val="9895"/>
              </a:lnSpc>
            </a:pPr>
            <a:r>
              <a:rPr lang="en-US" sz="9895" spc="-98">
                <a:solidFill>
                  <a:srgbClr val="FFFFFF">
                    <a:alpha val="69804"/>
                  </a:srgbClr>
                </a:solidFill>
                <a:latin typeface="Kollektif Bold"/>
              </a:rPr>
              <a:t>Contribution</a:t>
            </a:r>
          </a:p>
        </p:txBody>
      </p:sp>
      <p:sp>
        <p:nvSpPr>
          <p:cNvPr id="4" name="TextBox 4"/>
          <p:cNvSpPr txBox="1"/>
          <p:nvPr/>
        </p:nvSpPr>
        <p:spPr>
          <a:xfrm>
            <a:off x="11304504" y="3087799"/>
            <a:ext cx="6983496" cy="429988"/>
          </a:xfrm>
          <a:prstGeom prst="rect">
            <a:avLst/>
          </a:prstGeom>
        </p:spPr>
        <p:txBody>
          <a:bodyPr lIns="0" tIns="0" rIns="0" bIns="0" rtlCol="0" anchor="t">
            <a:spAutoFit/>
          </a:bodyPr>
          <a:lstStyle/>
          <a:p>
            <a:pPr>
              <a:lnSpc>
                <a:spcPts val="3195"/>
              </a:lnSpc>
            </a:pPr>
            <a:endParaRPr/>
          </a:p>
        </p:txBody>
      </p:sp>
      <p:sp>
        <p:nvSpPr>
          <p:cNvPr id="5" name="TextBox 5"/>
          <p:cNvSpPr txBox="1"/>
          <p:nvPr/>
        </p:nvSpPr>
        <p:spPr>
          <a:xfrm>
            <a:off x="1278506" y="9531066"/>
            <a:ext cx="409864" cy="217343"/>
          </a:xfrm>
          <a:prstGeom prst="rect">
            <a:avLst/>
          </a:prstGeom>
        </p:spPr>
        <p:txBody>
          <a:bodyPr lIns="0" tIns="0" rIns="0" bIns="0" rtlCol="0" anchor="t">
            <a:spAutoFit/>
          </a:bodyPr>
          <a:lstStyle/>
          <a:p>
            <a:pPr algn="ctr">
              <a:lnSpc>
                <a:spcPts val="227"/>
              </a:lnSpc>
              <a:spcBef>
                <a:spcPct val="0"/>
              </a:spcBef>
            </a:pPr>
            <a:r>
              <a:rPr lang="en-US" sz="227" spc="-2">
                <a:solidFill>
                  <a:srgbClr val="000000"/>
                </a:solidFill>
                <a:latin typeface="Kollektif Bold"/>
              </a:rPr>
              <a:t>3.The world map showcasing energy consumption distribution exposes disparities in energy demand, signifying the need for energy conservation and equitable access to energy resources.</a:t>
            </a:r>
          </a:p>
        </p:txBody>
      </p:sp>
      <p:sp>
        <p:nvSpPr>
          <p:cNvPr id="6" name="TextBox 6"/>
          <p:cNvSpPr txBox="1"/>
          <p:nvPr/>
        </p:nvSpPr>
        <p:spPr>
          <a:xfrm>
            <a:off x="301486" y="3345656"/>
            <a:ext cx="16954500" cy="3411190"/>
          </a:xfrm>
          <a:prstGeom prst="rect">
            <a:avLst/>
          </a:prstGeom>
        </p:spPr>
        <p:txBody>
          <a:bodyPr lIns="0" tIns="0" rIns="0" bIns="0" rtlCol="0" anchor="t">
            <a:spAutoFit/>
          </a:bodyPr>
          <a:lstStyle/>
          <a:p>
            <a:pPr>
              <a:lnSpc>
                <a:spcPts val="3765"/>
              </a:lnSpc>
            </a:pPr>
            <a:endParaRPr dirty="0"/>
          </a:p>
          <a:p>
            <a:pPr marL="812870" lvl="1" indent="-406435">
              <a:lnSpc>
                <a:spcPts val="3765"/>
              </a:lnSpc>
              <a:buFont typeface="Arial"/>
              <a:buChar char="•"/>
            </a:pPr>
            <a:r>
              <a:rPr lang="en-US" sz="3765" spc="-37" dirty="0" err="1">
                <a:solidFill>
                  <a:srgbClr val="FFFFFF">
                    <a:alpha val="69804"/>
                  </a:srgbClr>
                </a:solidFill>
                <a:latin typeface="Kollektif"/>
              </a:rPr>
              <a:t>Bogineni</a:t>
            </a:r>
            <a:r>
              <a:rPr lang="en-US" sz="3765" spc="-37" dirty="0">
                <a:solidFill>
                  <a:srgbClr val="FFFFFF">
                    <a:alpha val="69804"/>
                  </a:srgbClr>
                </a:solidFill>
                <a:latin typeface="Kollektif"/>
              </a:rPr>
              <a:t> Krishna Satya Sai Ram — Visualization and pixel size calculation, Utilizing Gray Level Co-occurrence Matrix and report</a:t>
            </a:r>
          </a:p>
          <a:p>
            <a:pPr>
              <a:lnSpc>
                <a:spcPts val="3765"/>
              </a:lnSpc>
            </a:pPr>
            <a:endParaRPr lang="en-US" sz="3765" spc="-37" dirty="0">
              <a:solidFill>
                <a:srgbClr val="FFFFFF">
                  <a:alpha val="69804"/>
                </a:srgbClr>
              </a:solidFill>
              <a:latin typeface="Kollektif"/>
            </a:endParaRPr>
          </a:p>
          <a:p>
            <a:pPr>
              <a:lnSpc>
                <a:spcPts val="3765"/>
              </a:lnSpc>
            </a:pPr>
            <a:endParaRPr lang="en-US" sz="3765" spc="-37" dirty="0">
              <a:solidFill>
                <a:srgbClr val="FFFFFF">
                  <a:alpha val="69804"/>
                </a:srgbClr>
              </a:solidFill>
              <a:latin typeface="Kollektif"/>
            </a:endParaRPr>
          </a:p>
          <a:p>
            <a:pPr marL="812870" lvl="1" indent="-406435">
              <a:lnSpc>
                <a:spcPts val="3765"/>
              </a:lnSpc>
              <a:buFont typeface="Arial"/>
              <a:buChar char="•"/>
            </a:pPr>
            <a:r>
              <a:rPr lang="en-US" sz="3765" spc="-37" dirty="0" err="1">
                <a:solidFill>
                  <a:srgbClr val="FFFFFF">
                    <a:alpha val="69804"/>
                  </a:srgbClr>
                </a:solidFill>
                <a:latin typeface="Kollektif"/>
              </a:rPr>
              <a:t>Nayudu</a:t>
            </a:r>
            <a:r>
              <a:rPr lang="en-US" sz="3765" spc="-37" dirty="0">
                <a:solidFill>
                  <a:srgbClr val="FFFFFF">
                    <a:alpha val="69804"/>
                  </a:srgbClr>
                </a:solidFill>
                <a:latin typeface="Kollektif"/>
              </a:rPr>
              <a:t> Ravindranath Chowdary — Multi-stage processing and outline filtering, </a:t>
            </a:r>
            <a:r>
              <a:rPr lang="en-US" sz="3765" spc="-37" dirty="0" err="1">
                <a:solidFill>
                  <a:srgbClr val="FFFFFF">
                    <a:alpha val="69804"/>
                  </a:srgbClr>
                </a:solidFill>
                <a:latin typeface="Kollektif"/>
              </a:rPr>
              <a:t>ImageJ.Js</a:t>
            </a:r>
            <a:r>
              <a:rPr lang="en-US" sz="3765" spc="-37" dirty="0">
                <a:solidFill>
                  <a:srgbClr val="FFFFFF">
                    <a:alpha val="69804"/>
                  </a:srgbClr>
                </a:solidFill>
                <a:latin typeface="Kollektif"/>
              </a:rPr>
              <a:t> execution and Integration of image preprocessing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2928996" y="2348232"/>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91635" y="3685348"/>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5817135" y="2348232"/>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6107203" y="3723448"/>
            <a:ext cx="2203125" cy="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2986667" y="4888380"/>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91635" y="5993471"/>
            <a:ext cx="2203125" cy="0"/>
          </a:xfrm>
          <a:prstGeom prst="line">
            <a:avLst/>
          </a:prstGeom>
          <a:ln w="38100" cap="flat">
            <a:solidFill>
              <a:srgbClr val="FFFFFF"/>
            </a:solidFill>
            <a:prstDash val="solid"/>
            <a:headEnd type="none" w="sm" len="sm"/>
            <a:tailEnd type="none" w="sm" len="sm"/>
          </a:ln>
        </p:spPr>
      </p:sp>
      <p:grpSp>
        <p:nvGrpSpPr>
          <p:cNvPr id="14" name="Group 14"/>
          <p:cNvGrpSpPr>
            <a:grpSpLocks noChangeAspect="1"/>
          </p:cNvGrpSpPr>
          <p:nvPr/>
        </p:nvGrpSpPr>
        <p:grpSpPr>
          <a:xfrm>
            <a:off x="10087442" y="1494789"/>
            <a:ext cx="6992751" cy="8074770"/>
            <a:chOff x="0" y="0"/>
            <a:chExt cx="5499100" cy="6350000"/>
          </a:xfrm>
        </p:grpSpPr>
        <p:sp>
          <p:nvSpPr>
            <p:cNvPr id="15" name="Freeform 1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16" name="Group 16"/>
          <p:cNvGrpSpPr>
            <a:grpSpLocks noChangeAspect="1"/>
          </p:cNvGrpSpPr>
          <p:nvPr/>
        </p:nvGrpSpPr>
        <p:grpSpPr>
          <a:xfrm>
            <a:off x="10382717" y="1665271"/>
            <a:ext cx="6697476" cy="7733806"/>
            <a:chOff x="0" y="0"/>
            <a:chExt cx="5499100" cy="6350000"/>
          </a:xfrm>
        </p:grpSpPr>
        <p:sp>
          <p:nvSpPr>
            <p:cNvPr id="17" name="Freeform 17"/>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grpSp>
        <p:nvGrpSpPr>
          <p:cNvPr id="18" name="Group 18"/>
          <p:cNvGrpSpPr/>
          <p:nvPr/>
        </p:nvGrpSpPr>
        <p:grpSpPr>
          <a:xfrm>
            <a:off x="8734371" y="2352442"/>
            <a:ext cx="2613061" cy="2273181"/>
            <a:chOff x="0" y="0"/>
            <a:chExt cx="991873" cy="862860"/>
          </a:xfrm>
        </p:grpSpPr>
        <p:sp>
          <p:nvSpPr>
            <p:cNvPr id="19" name="Freeform 19"/>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0" name="TextBox 20"/>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1" name="AutoShape 21"/>
          <p:cNvSpPr/>
          <p:nvPr/>
        </p:nvSpPr>
        <p:spPr>
          <a:xfrm flipV="1">
            <a:off x="8852572" y="3761548"/>
            <a:ext cx="2203125" cy="0"/>
          </a:xfrm>
          <a:prstGeom prst="line">
            <a:avLst/>
          </a:prstGeom>
          <a:ln w="38100" cap="flat">
            <a:solidFill>
              <a:srgbClr val="FFFFFF"/>
            </a:solidFill>
            <a:prstDash val="solid"/>
            <a:headEnd type="none" w="sm" len="sm"/>
            <a:tailEnd type="none" w="sm" len="sm"/>
          </a:ln>
        </p:spPr>
      </p:sp>
      <p:grpSp>
        <p:nvGrpSpPr>
          <p:cNvPr id="22" name="Group 22"/>
          <p:cNvGrpSpPr/>
          <p:nvPr/>
        </p:nvGrpSpPr>
        <p:grpSpPr>
          <a:xfrm>
            <a:off x="8769464" y="4840356"/>
            <a:ext cx="2613061" cy="2252658"/>
            <a:chOff x="0" y="0"/>
            <a:chExt cx="991873" cy="855070"/>
          </a:xfrm>
        </p:grpSpPr>
        <p:sp>
          <p:nvSpPr>
            <p:cNvPr id="23" name="Freeform 23"/>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5" name="TextBox 25"/>
          <p:cNvSpPr txBox="1"/>
          <p:nvPr/>
        </p:nvSpPr>
        <p:spPr>
          <a:xfrm>
            <a:off x="3133964" y="642568"/>
            <a:ext cx="8437330" cy="1231900"/>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FFFFFF"/>
                </a:solidFill>
                <a:latin typeface="Now Bold"/>
              </a:rPr>
              <a:t>AGENDA</a:t>
            </a:r>
          </a:p>
        </p:txBody>
      </p:sp>
      <p:sp>
        <p:nvSpPr>
          <p:cNvPr id="26" name="TextBox 26"/>
          <p:cNvSpPr txBox="1"/>
          <p:nvPr/>
        </p:nvSpPr>
        <p:spPr>
          <a:xfrm>
            <a:off x="3133964" y="4002200"/>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Aim</a:t>
            </a:r>
          </a:p>
        </p:txBody>
      </p:sp>
      <p:sp>
        <p:nvSpPr>
          <p:cNvPr id="27" name="TextBox 27"/>
          <p:cNvSpPr txBox="1"/>
          <p:nvPr/>
        </p:nvSpPr>
        <p:spPr>
          <a:xfrm>
            <a:off x="3447970" y="26925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28" name="TextBox 28"/>
          <p:cNvSpPr txBox="1"/>
          <p:nvPr/>
        </p:nvSpPr>
        <p:spPr>
          <a:xfrm>
            <a:off x="6049532" y="4002200"/>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Abstract</a:t>
            </a:r>
          </a:p>
        </p:txBody>
      </p:sp>
      <p:sp>
        <p:nvSpPr>
          <p:cNvPr id="29" name="TextBox 29"/>
          <p:cNvSpPr txBox="1"/>
          <p:nvPr/>
        </p:nvSpPr>
        <p:spPr>
          <a:xfrm>
            <a:off x="6305867" y="26925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0" name="TextBox 30"/>
          <p:cNvSpPr txBox="1"/>
          <p:nvPr/>
        </p:nvSpPr>
        <p:spPr>
          <a:xfrm>
            <a:off x="3133964" y="6232982"/>
            <a:ext cx="2318467" cy="318796"/>
          </a:xfrm>
          <a:prstGeom prst="rect">
            <a:avLst/>
          </a:prstGeom>
        </p:spPr>
        <p:txBody>
          <a:bodyPr lIns="0" tIns="0" rIns="0" bIns="0" rtlCol="0" anchor="t">
            <a:spAutoFit/>
          </a:bodyPr>
          <a:lstStyle/>
          <a:p>
            <a:pPr algn="ctr">
              <a:lnSpc>
                <a:spcPts val="2605"/>
              </a:lnSpc>
            </a:pPr>
            <a:endParaRPr/>
          </a:p>
        </p:txBody>
      </p:sp>
      <p:sp>
        <p:nvSpPr>
          <p:cNvPr id="31" name="TextBox 31"/>
          <p:cNvSpPr txBox="1"/>
          <p:nvPr/>
        </p:nvSpPr>
        <p:spPr>
          <a:xfrm>
            <a:off x="3447970" y="4992888"/>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32" name="TextBox 32"/>
          <p:cNvSpPr txBox="1"/>
          <p:nvPr/>
        </p:nvSpPr>
        <p:spPr>
          <a:xfrm>
            <a:off x="3191635" y="6211405"/>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System Requrements</a:t>
            </a:r>
          </a:p>
        </p:txBody>
      </p:sp>
      <p:sp>
        <p:nvSpPr>
          <p:cNvPr id="33" name="TextBox 33"/>
          <p:cNvSpPr txBox="1"/>
          <p:nvPr/>
        </p:nvSpPr>
        <p:spPr>
          <a:xfrm>
            <a:off x="9144000" y="26925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34" name="TextBox 34"/>
          <p:cNvSpPr txBox="1"/>
          <p:nvPr/>
        </p:nvSpPr>
        <p:spPr>
          <a:xfrm>
            <a:off x="8852572" y="6232982"/>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Boundaries Detection</a:t>
            </a:r>
          </a:p>
        </p:txBody>
      </p:sp>
      <p:sp>
        <p:nvSpPr>
          <p:cNvPr id="35" name="TextBox 35"/>
          <p:cNvSpPr txBox="1"/>
          <p:nvPr/>
        </p:nvSpPr>
        <p:spPr>
          <a:xfrm>
            <a:off x="9106889" y="4985785"/>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grpSp>
        <p:nvGrpSpPr>
          <p:cNvPr id="36" name="Group 36"/>
          <p:cNvGrpSpPr/>
          <p:nvPr/>
        </p:nvGrpSpPr>
        <p:grpSpPr>
          <a:xfrm>
            <a:off x="5902235" y="4888380"/>
            <a:ext cx="2613061" cy="2252658"/>
            <a:chOff x="0" y="0"/>
            <a:chExt cx="991873" cy="855070"/>
          </a:xfrm>
        </p:grpSpPr>
        <p:sp>
          <p:nvSpPr>
            <p:cNvPr id="37" name="Freeform 3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38" name="TextBox 3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39" name="TextBox 39"/>
          <p:cNvSpPr txBox="1"/>
          <p:nvPr/>
        </p:nvSpPr>
        <p:spPr>
          <a:xfrm>
            <a:off x="6339369" y="4985785"/>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05</a:t>
            </a:r>
          </a:p>
        </p:txBody>
      </p:sp>
      <p:sp>
        <p:nvSpPr>
          <p:cNvPr id="40" name="TextBox 40"/>
          <p:cNvSpPr txBox="1"/>
          <p:nvPr/>
        </p:nvSpPr>
        <p:spPr>
          <a:xfrm>
            <a:off x="3390299" y="751251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41" name="AutoShape 41"/>
          <p:cNvSpPr/>
          <p:nvPr/>
        </p:nvSpPr>
        <p:spPr>
          <a:xfrm flipV="1">
            <a:off x="6107203" y="6014709"/>
            <a:ext cx="2203125" cy="0"/>
          </a:xfrm>
          <a:prstGeom prst="line">
            <a:avLst/>
          </a:prstGeom>
          <a:ln w="38100" cap="flat">
            <a:solidFill>
              <a:srgbClr val="FFFFFF"/>
            </a:solidFill>
            <a:prstDash val="solid"/>
            <a:headEnd type="none" w="sm" len="sm"/>
            <a:tailEnd type="none" w="sm" len="sm"/>
          </a:ln>
        </p:spPr>
      </p:sp>
      <p:sp>
        <p:nvSpPr>
          <p:cNvPr id="42" name="AutoShape 42"/>
          <p:cNvSpPr/>
          <p:nvPr/>
        </p:nvSpPr>
        <p:spPr>
          <a:xfrm flipV="1">
            <a:off x="8852572" y="6014709"/>
            <a:ext cx="2203125" cy="0"/>
          </a:xfrm>
          <a:prstGeom prst="line">
            <a:avLst/>
          </a:prstGeom>
          <a:ln w="38100" cap="flat">
            <a:solidFill>
              <a:srgbClr val="FFFFFF"/>
            </a:solidFill>
            <a:prstDash val="solid"/>
            <a:headEnd type="none" w="sm" len="sm"/>
            <a:tailEnd type="none" w="sm" len="sm"/>
          </a:ln>
        </p:spPr>
      </p:sp>
      <p:grpSp>
        <p:nvGrpSpPr>
          <p:cNvPr id="43" name="Group 43"/>
          <p:cNvGrpSpPr/>
          <p:nvPr/>
        </p:nvGrpSpPr>
        <p:grpSpPr>
          <a:xfrm>
            <a:off x="2986667" y="7311218"/>
            <a:ext cx="2613061" cy="2273181"/>
            <a:chOff x="0" y="0"/>
            <a:chExt cx="991873" cy="862860"/>
          </a:xfrm>
        </p:grpSpPr>
        <p:sp>
          <p:nvSpPr>
            <p:cNvPr id="44" name="Freeform 44"/>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5" name="TextBox 45"/>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46" name="TextBox 46"/>
          <p:cNvSpPr txBox="1"/>
          <p:nvPr/>
        </p:nvSpPr>
        <p:spPr>
          <a:xfrm>
            <a:off x="3447970" y="7407738"/>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07</a:t>
            </a:r>
          </a:p>
        </p:txBody>
      </p:sp>
      <p:grpSp>
        <p:nvGrpSpPr>
          <p:cNvPr id="47" name="Group 47"/>
          <p:cNvGrpSpPr/>
          <p:nvPr/>
        </p:nvGrpSpPr>
        <p:grpSpPr>
          <a:xfrm>
            <a:off x="5902235" y="7349718"/>
            <a:ext cx="2613061" cy="2273181"/>
            <a:chOff x="0" y="0"/>
            <a:chExt cx="991873" cy="862860"/>
          </a:xfrm>
        </p:grpSpPr>
        <p:sp>
          <p:nvSpPr>
            <p:cNvPr id="48" name="Freeform 48"/>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9" name="TextBox 49"/>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grpSp>
        <p:nvGrpSpPr>
          <p:cNvPr id="50" name="Group 50"/>
          <p:cNvGrpSpPr/>
          <p:nvPr/>
        </p:nvGrpSpPr>
        <p:grpSpPr>
          <a:xfrm>
            <a:off x="8705275" y="7326928"/>
            <a:ext cx="2613061" cy="2273181"/>
            <a:chOff x="0" y="0"/>
            <a:chExt cx="991873" cy="862860"/>
          </a:xfrm>
        </p:grpSpPr>
        <p:sp>
          <p:nvSpPr>
            <p:cNvPr id="51" name="Freeform 51"/>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52" name="TextBox 52"/>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3" name="AutoShape 53"/>
          <p:cNvSpPr/>
          <p:nvPr/>
        </p:nvSpPr>
        <p:spPr>
          <a:xfrm flipV="1">
            <a:off x="9020121" y="8324384"/>
            <a:ext cx="2203125" cy="0"/>
          </a:xfrm>
          <a:prstGeom prst="line">
            <a:avLst/>
          </a:prstGeom>
          <a:ln w="38100" cap="flat">
            <a:solidFill>
              <a:srgbClr val="FFFFFF"/>
            </a:solidFill>
            <a:prstDash val="solid"/>
            <a:headEnd type="none" w="sm" len="sm"/>
            <a:tailEnd type="none" w="sm" len="sm"/>
          </a:ln>
        </p:spPr>
      </p:sp>
      <p:sp>
        <p:nvSpPr>
          <p:cNvPr id="54" name="AutoShape 54"/>
          <p:cNvSpPr/>
          <p:nvPr/>
        </p:nvSpPr>
        <p:spPr>
          <a:xfrm flipV="1">
            <a:off x="3191635" y="8381534"/>
            <a:ext cx="2203125" cy="0"/>
          </a:xfrm>
          <a:prstGeom prst="line">
            <a:avLst/>
          </a:prstGeom>
          <a:ln w="38100" cap="flat">
            <a:solidFill>
              <a:srgbClr val="FFFFFF"/>
            </a:solidFill>
            <a:prstDash val="solid"/>
            <a:headEnd type="none" w="sm" len="sm"/>
            <a:tailEnd type="none" w="sm" len="sm"/>
          </a:ln>
        </p:spPr>
      </p:sp>
      <p:sp>
        <p:nvSpPr>
          <p:cNvPr id="55" name="AutoShape 55"/>
          <p:cNvSpPr/>
          <p:nvPr/>
        </p:nvSpPr>
        <p:spPr>
          <a:xfrm flipV="1">
            <a:off x="6107203" y="8362484"/>
            <a:ext cx="2203125" cy="0"/>
          </a:xfrm>
          <a:prstGeom prst="line">
            <a:avLst/>
          </a:prstGeom>
          <a:ln w="38100" cap="flat">
            <a:solidFill>
              <a:srgbClr val="FFFFFF"/>
            </a:solidFill>
            <a:prstDash val="solid"/>
            <a:headEnd type="none" w="sm" len="sm"/>
            <a:tailEnd type="none" w="sm" len="sm"/>
          </a:ln>
        </p:spPr>
      </p:sp>
      <p:sp>
        <p:nvSpPr>
          <p:cNvPr id="56" name="TextBox 56"/>
          <p:cNvSpPr txBox="1"/>
          <p:nvPr/>
        </p:nvSpPr>
        <p:spPr>
          <a:xfrm>
            <a:off x="6363538" y="737916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08</a:t>
            </a:r>
          </a:p>
        </p:txBody>
      </p:sp>
      <p:sp>
        <p:nvSpPr>
          <p:cNvPr id="57" name="TextBox 57"/>
          <p:cNvSpPr txBox="1"/>
          <p:nvPr/>
        </p:nvSpPr>
        <p:spPr>
          <a:xfrm>
            <a:off x="9166578" y="729835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09</a:t>
            </a:r>
          </a:p>
        </p:txBody>
      </p:sp>
      <p:sp>
        <p:nvSpPr>
          <p:cNvPr id="58" name="TextBox 58"/>
          <p:cNvSpPr txBox="1"/>
          <p:nvPr/>
        </p:nvSpPr>
        <p:spPr>
          <a:xfrm>
            <a:off x="3191635" y="86156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Mean Grain Size</a:t>
            </a:r>
          </a:p>
        </p:txBody>
      </p:sp>
      <p:sp>
        <p:nvSpPr>
          <p:cNvPr id="59" name="TextBox 59"/>
          <p:cNvSpPr txBox="1"/>
          <p:nvPr/>
        </p:nvSpPr>
        <p:spPr>
          <a:xfrm>
            <a:off x="6196829" y="86156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Applications</a:t>
            </a:r>
          </a:p>
        </p:txBody>
      </p:sp>
      <p:sp>
        <p:nvSpPr>
          <p:cNvPr id="60" name="TextBox 60"/>
          <p:cNvSpPr txBox="1"/>
          <p:nvPr/>
        </p:nvSpPr>
        <p:spPr>
          <a:xfrm>
            <a:off x="8942198" y="86156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Results &amp; Discussion</a:t>
            </a:r>
          </a:p>
        </p:txBody>
      </p:sp>
      <p:sp>
        <p:nvSpPr>
          <p:cNvPr id="61" name="TextBox 61"/>
          <p:cNvSpPr txBox="1"/>
          <p:nvPr/>
        </p:nvSpPr>
        <p:spPr>
          <a:xfrm>
            <a:off x="6305867" y="6284910"/>
            <a:ext cx="1748126" cy="576883"/>
          </a:xfrm>
          <a:prstGeom prst="rect">
            <a:avLst/>
          </a:prstGeom>
        </p:spPr>
        <p:txBody>
          <a:bodyPr lIns="0" tIns="0" rIns="0" bIns="0" rtlCol="0" anchor="t">
            <a:spAutoFit/>
          </a:bodyPr>
          <a:lstStyle/>
          <a:p>
            <a:pPr algn="ctr">
              <a:lnSpc>
                <a:spcPts val="2086"/>
              </a:lnSpc>
            </a:pPr>
            <a:r>
              <a:rPr lang="en-US" sz="2086" spc="-20">
                <a:solidFill>
                  <a:srgbClr val="FFFFFF"/>
                </a:solidFill>
                <a:latin typeface="Kollektif"/>
              </a:rPr>
              <a:t>Image </a:t>
            </a:r>
          </a:p>
          <a:p>
            <a:pPr algn="ctr">
              <a:lnSpc>
                <a:spcPts val="2086"/>
              </a:lnSpc>
              <a:spcBef>
                <a:spcPct val="0"/>
              </a:spcBef>
            </a:pPr>
            <a:r>
              <a:rPr lang="en-US" sz="2086" spc="-20">
                <a:solidFill>
                  <a:srgbClr val="FFFFFF"/>
                </a:solidFill>
                <a:latin typeface="Kollektif"/>
              </a:rPr>
              <a:t>Processing</a:t>
            </a:r>
          </a:p>
        </p:txBody>
      </p:sp>
      <p:sp>
        <p:nvSpPr>
          <p:cNvPr id="62" name="TextBox 62"/>
          <p:cNvSpPr txBox="1"/>
          <p:nvPr/>
        </p:nvSpPr>
        <p:spPr>
          <a:xfrm>
            <a:off x="8852572" y="3852533"/>
            <a:ext cx="2295889" cy="306537"/>
          </a:xfrm>
          <a:prstGeom prst="rect">
            <a:avLst/>
          </a:prstGeom>
        </p:spPr>
        <p:txBody>
          <a:bodyPr lIns="0" tIns="0" rIns="0" bIns="0" rtlCol="0" anchor="t">
            <a:spAutoFit/>
          </a:bodyPr>
          <a:lstStyle/>
          <a:p>
            <a:pPr algn="ctr">
              <a:lnSpc>
                <a:spcPts val="2579"/>
              </a:lnSpc>
            </a:pPr>
            <a:r>
              <a:rPr lang="en-US" sz="1869">
                <a:solidFill>
                  <a:srgbClr val="FFFFFF"/>
                </a:solidFill>
                <a:latin typeface="DM Sans"/>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969085"/>
          </a:xfrm>
          <a:custGeom>
            <a:avLst/>
            <a:gdLst/>
            <a:ahLst/>
            <a:cxnLst/>
            <a:rect l="l" t="t" r="r" b="b"/>
            <a:pathLst>
              <a:path w="18288000" h="3969085">
                <a:moveTo>
                  <a:pt x="0" y="0"/>
                </a:moveTo>
                <a:lnTo>
                  <a:pt x="18288000" y="0"/>
                </a:lnTo>
                <a:lnTo>
                  <a:pt x="18288000" y="3969085"/>
                </a:lnTo>
                <a:lnTo>
                  <a:pt x="0" y="3969085"/>
                </a:lnTo>
                <a:lnTo>
                  <a:pt x="0" y="0"/>
                </a:lnTo>
                <a:close/>
              </a:path>
            </a:pathLst>
          </a:custGeom>
          <a:blipFill>
            <a:blip r:embed="rId2">
              <a:alphaModFix amt="88000"/>
            </a:blip>
            <a:stretch>
              <a:fillRect t="-144576" r="-1864"/>
            </a:stretch>
          </a:blipFill>
        </p:spPr>
      </p:sp>
      <p:sp>
        <p:nvSpPr>
          <p:cNvPr id="3" name="TextBox 3"/>
          <p:cNvSpPr txBox="1"/>
          <p:nvPr/>
        </p:nvSpPr>
        <p:spPr>
          <a:xfrm>
            <a:off x="12660090" y="1816923"/>
            <a:ext cx="3871330" cy="2152161"/>
          </a:xfrm>
          <a:prstGeom prst="rect">
            <a:avLst/>
          </a:prstGeom>
        </p:spPr>
        <p:txBody>
          <a:bodyPr lIns="0" tIns="0" rIns="0" bIns="0" rtlCol="0" anchor="t">
            <a:spAutoFit/>
          </a:bodyPr>
          <a:lstStyle/>
          <a:p>
            <a:pPr>
              <a:lnSpc>
                <a:spcPts val="14059"/>
              </a:lnSpc>
            </a:pPr>
            <a:r>
              <a:rPr lang="en-US" sz="14059" spc="-140">
                <a:solidFill>
                  <a:srgbClr val="FFFFFF"/>
                </a:solidFill>
                <a:latin typeface="Kollektif Bold"/>
              </a:rPr>
              <a:t>AIM</a:t>
            </a:r>
          </a:p>
        </p:txBody>
      </p:sp>
      <p:sp>
        <p:nvSpPr>
          <p:cNvPr id="4" name="TextBox 4"/>
          <p:cNvSpPr txBox="1"/>
          <p:nvPr/>
        </p:nvSpPr>
        <p:spPr>
          <a:xfrm>
            <a:off x="9067800" y="4730750"/>
            <a:ext cx="152400" cy="387350"/>
          </a:xfrm>
          <a:prstGeom prst="rect">
            <a:avLst/>
          </a:prstGeom>
        </p:spPr>
        <p:txBody>
          <a:bodyPr lIns="0" tIns="0" rIns="0" bIns="0" rtlCol="0" anchor="t">
            <a:spAutoFit/>
          </a:bodyPr>
          <a:lstStyle/>
          <a:p>
            <a:pPr algn="ctr">
              <a:lnSpc>
                <a:spcPts val="2800"/>
              </a:lnSpc>
              <a:spcBef>
                <a:spcPct val="0"/>
              </a:spcBef>
            </a:pPr>
            <a:r>
              <a:rPr lang="en-US" sz="2000" spc="20">
                <a:solidFill>
                  <a:srgbClr val="000000"/>
                </a:solidFill>
                <a:latin typeface="Kollektif Bold"/>
              </a:rPr>
              <a:t>d</a:t>
            </a:r>
          </a:p>
        </p:txBody>
      </p:sp>
      <p:sp>
        <p:nvSpPr>
          <p:cNvPr id="5" name="TextBox 5"/>
          <p:cNvSpPr txBox="1"/>
          <p:nvPr/>
        </p:nvSpPr>
        <p:spPr>
          <a:xfrm>
            <a:off x="717202" y="4493894"/>
            <a:ext cx="16853595" cy="5061921"/>
          </a:xfrm>
          <a:prstGeom prst="rect">
            <a:avLst/>
          </a:prstGeom>
        </p:spPr>
        <p:txBody>
          <a:bodyPr lIns="0" tIns="0" rIns="0" bIns="0" rtlCol="0" anchor="t">
            <a:spAutoFit/>
          </a:bodyPr>
          <a:lstStyle/>
          <a:p>
            <a:pPr algn="ctr">
              <a:lnSpc>
                <a:spcPts val="3913"/>
              </a:lnSpc>
              <a:spcBef>
                <a:spcPct val="0"/>
              </a:spcBef>
            </a:pPr>
            <a:r>
              <a:rPr lang="en-US" sz="3913" spc="-39" dirty="0">
                <a:solidFill>
                  <a:srgbClr val="FFFFFF"/>
                </a:solidFill>
                <a:latin typeface="Kollektif Bold"/>
              </a:rPr>
              <a:t>This project aims to develop an advanced image processing system for precise microscopic particle characterization in grain images. Using innovative techniques, we aim to enhance particle visibility, implement precision cropping, and employ sharpening kernels for accurate segmentation. Our multidisciplinary approach includes particle size distribution and a novel texture analysis method based on Gray Level Co-occurrence Matrix (GLCM) features. By integrating theory with practical code implementations, our goal is to offer a robust methodology for detailed particle analysis and contribute valuable insights to the field of microscopic image processing.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3251816" y="0"/>
            <a:ext cx="9688810" cy="10434965"/>
            <a:chOff x="0" y="0"/>
            <a:chExt cx="12918413" cy="13913287"/>
          </a:xfrm>
        </p:grpSpPr>
        <p:pic>
          <p:nvPicPr>
            <p:cNvPr id="3" name="Picture 3"/>
            <p:cNvPicPr>
              <a:picLocks noChangeAspect="1"/>
            </p:cNvPicPr>
            <p:nvPr/>
          </p:nvPicPr>
          <p:blipFill>
            <a:blip r:embed="rId2"/>
            <a:srcRect l="19050" r="19050"/>
            <a:stretch>
              <a:fillRect/>
            </a:stretch>
          </p:blipFill>
          <p:spPr>
            <a:xfrm>
              <a:off x="0" y="0"/>
              <a:ext cx="12918413" cy="13913287"/>
            </a:xfrm>
            <a:prstGeom prst="rect">
              <a:avLst/>
            </a:prstGeom>
          </p:spPr>
        </p:pic>
      </p:grpSp>
      <p:grpSp>
        <p:nvGrpSpPr>
          <p:cNvPr id="4" name="Group 4"/>
          <p:cNvGrpSpPr/>
          <p:nvPr/>
        </p:nvGrpSpPr>
        <p:grpSpPr>
          <a:xfrm>
            <a:off x="499910" y="437033"/>
            <a:ext cx="340035" cy="133350"/>
            <a:chOff x="0" y="0"/>
            <a:chExt cx="453379" cy="177800"/>
          </a:xfrm>
        </p:grpSpPr>
        <p:sp>
          <p:nvSpPr>
            <p:cNvPr id="5" name="AutoShape 5"/>
            <p:cNvSpPr/>
            <p:nvPr/>
          </p:nvSpPr>
          <p:spPr>
            <a:xfrm>
              <a:off x="0" y="0"/>
              <a:ext cx="453379" cy="0"/>
            </a:xfrm>
            <a:prstGeom prst="line">
              <a:avLst/>
            </a:prstGeom>
            <a:ln w="38100" cap="rnd">
              <a:solidFill>
                <a:srgbClr val="000000"/>
              </a:solidFill>
              <a:prstDash val="solid"/>
              <a:headEnd type="none" w="sm" len="sm"/>
              <a:tailEnd type="none" w="sm" len="sm"/>
            </a:ln>
          </p:spPr>
        </p:sp>
        <p:sp>
          <p:nvSpPr>
            <p:cNvPr id="6" name="AutoShape 6"/>
            <p:cNvSpPr/>
            <p:nvPr/>
          </p:nvSpPr>
          <p:spPr>
            <a:xfrm>
              <a:off x="0" y="139700"/>
              <a:ext cx="453379" cy="0"/>
            </a:xfrm>
            <a:prstGeom prst="line">
              <a:avLst/>
            </a:prstGeom>
            <a:ln w="38100" cap="rnd">
              <a:solidFill>
                <a:srgbClr val="000000"/>
              </a:solidFill>
              <a:prstDash val="solid"/>
              <a:headEnd type="none" w="sm" len="sm"/>
              <a:tailEnd type="none" w="sm" len="sm"/>
            </a:ln>
          </p:spPr>
        </p:sp>
      </p:grpSp>
      <p:sp>
        <p:nvSpPr>
          <p:cNvPr id="7" name="TextBox 7"/>
          <p:cNvSpPr txBox="1"/>
          <p:nvPr/>
        </p:nvSpPr>
        <p:spPr>
          <a:xfrm>
            <a:off x="9824476" y="1009567"/>
            <a:ext cx="5709948" cy="1381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Abstract</a:t>
            </a:r>
          </a:p>
        </p:txBody>
      </p:sp>
      <p:grpSp>
        <p:nvGrpSpPr>
          <p:cNvPr id="8" name="Group 8"/>
          <p:cNvGrpSpPr/>
          <p:nvPr/>
        </p:nvGrpSpPr>
        <p:grpSpPr>
          <a:xfrm>
            <a:off x="10184113" y="3027363"/>
            <a:ext cx="7073420" cy="866775"/>
            <a:chOff x="0" y="0"/>
            <a:chExt cx="9431227" cy="1155700"/>
          </a:xfrm>
        </p:grpSpPr>
        <p:sp>
          <p:nvSpPr>
            <p:cNvPr id="9" name="TextBox 9"/>
            <p:cNvSpPr txBox="1"/>
            <p:nvPr/>
          </p:nvSpPr>
          <p:spPr>
            <a:xfrm>
              <a:off x="0" y="560917"/>
              <a:ext cx="9431227" cy="594784"/>
            </a:xfrm>
            <a:prstGeom prst="rect">
              <a:avLst/>
            </a:prstGeom>
          </p:spPr>
          <p:txBody>
            <a:bodyPr lIns="0" tIns="0" rIns="0" bIns="0" rtlCol="0" anchor="t">
              <a:spAutoFit/>
            </a:bodyPr>
            <a:lstStyle/>
            <a:p>
              <a:pPr>
                <a:lnSpc>
                  <a:spcPts val="3499"/>
                </a:lnSpc>
              </a:pPr>
              <a:endParaRPr/>
            </a:p>
          </p:txBody>
        </p:sp>
        <p:sp>
          <p:nvSpPr>
            <p:cNvPr id="10" name="TextBox 10"/>
            <p:cNvSpPr txBox="1"/>
            <p:nvPr/>
          </p:nvSpPr>
          <p:spPr>
            <a:xfrm>
              <a:off x="0" y="-85725"/>
              <a:ext cx="9431227" cy="487892"/>
            </a:xfrm>
            <a:prstGeom prst="rect">
              <a:avLst/>
            </a:prstGeom>
          </p:spPr>
          <p:txBody>
            <a:bodyPr lIns="0" tIns="0" rIns="0" bIns="0" rtlCol="0" anchor="t">
              <a:spAutoFit/>
            </a:bodyPr>
            <a:lstStyle/>
            <a:p>
              <a:pPr>
                <a:lnSpc>
                  <a:spcPts val="2800"/>
                </a:lnSpc>
              </a:pPr>
              <a:endParaRPr/>
            </a:p>
          </p:txBody>
        </p:sp>
      </p:grpSp>
      <p:sp>
        <p:nvSpPr>
          <p:cNvPr id="11" name="TextBox 11"/>
          <p:cNvSpPr txBox="1"/>
          <p:nvPr/>
        </p:nvSpPr>
        <p:spPr>
          <a:xfrm>
            <a:off x="6639559" y="2390692"/>
            <a:ext cx="11046767" cy="6732612"/>
          </a:xfrm>
          <a:prstGeom prst="rect">
            <a:avLst/>
          </a:prstGeom>
        </p:spPr>
        <p:txBody>
          <a:bodyPr lIns="0" tIns="0" rIns="0" bIns="0" rtlCol="0" anchor="t">
            <a:spAutoFit/>
          </a:bodyPr>
          <a:lstStyle/>
          <a:p>
            <a:pPr algn="ctr">
              <a:lnSpc>
                <a:spcPts val="3499"/>
              </a:lnSpc>
              <a:spcBef>
                <a:spcPct val="0"/>
              </a:spcBef>
            </a:pPr>
            <a:r>
              <a:rPr lang="en-US" sz="3499" spc="-34" dirty="0">
                <a:solidFill>
                  <a:srgbClr val="FFFFFF">
                    <a:alpha val="69804"/>
                  </a:srgbClr>
                </a:solidFill>
                <a:latin typeface="Kollektif"/>
              </a:rPr>
              <a:t>This work provides a complicated image processing and analysis approach for the categorization of particles in microscope photographs. The recommended procedure combines editing, multi-stage processing, and photo file alteration to increase particle exposure. Particle segmentation and outline filtering procedures are employed to obtain significant features, and then a detailed analysis of particle sizes, locations, and aspect ratios is </a:t>
            </a:r>
            <a:r>
              <a:rPr lang="en-US" sz="3499" spc="-34" dirty="0" err="1">
                <a:solidFill>
                  <a:srgbClr val="FFFFFF">
                    <a:alpha val="69804"/>
                  </a:srgbClr>
                </a:solidFill>
                <a:latin typeface="Kollektif"/>
              </a:rPr>
              <a:t>done,while</a:t>
            </a:r>
            <a:r>
              <a:rPr lang="en-US" sz="3499" spc="-34" dirty="0">
                <a:solidFill>
                  <a:srgbClr val="FFFFFF">
                    <a:alpha val="69804"/>
                  </a:srgbClr>
                </a:solidFill>
                <a:latin typeface="Kollektif"/>
              </a:rPr>
              <a:t> a unique texture analysis using Gray Level Co-occurrence Matrix (GLCM) enhances understanding of particle composition. The technique, including K-Means labeling and contour analysis, offers a valuable framework for particle identification, applicable in biology, material science, and environmental monitoring.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576267" cy="10500388"/>
            <a:chOff x="0" y="0"/>
            <a:chExt cx="10101690" cy="14000517"/>
          </a:xfrm>
        </p:grpSpPr>
        <p:pic>
          <p:nvPicPr>
            <p:cNvPr id="3" name="Picture 3"/>
            <p:cNvPicPr>
              <a:picLocks noChangeAspect="1"/>
            </p:cNvPicPr>
            <p:nvPr/>
          </p:nvPicPr>
          <p:blipFill>
            <a:blip r:embed="rId2"/>
            <a:srcRect t="3772" b="3772"/>
            <a:stretch>
              <a:fillRect/>
            </a:stretch>
          </p:blipFill>
          <p:spPr>
            <a:xfrm>
              <a:off x="0" y="0"/>
              <a:ext cx="10101690" cy="14000517"/>
            </a:xfrm>
            <a:prstGeom prst="rect">
              <a:avLst/>
            </a:prstGeom>
          </p:spPr>
        </p:pic>
      </p:grpSp>
      <p:sp>
        <p:nvSpPr>
          <p:cNvPr id="4" name="TextBox 4"/>
          <p:cNvSpPr txBox="1"/>
          <p:nvPr/>
        </p:nvSpPr>
        <p:spPr>
          <a:xfrm>
            <a:off x="9842586" y="560858"/>
            <a:ext cx="6613726" cy="1381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Introduction</a:t>
            </a:r>
          </a:p>
        </p:txBody>
      </p:sp>
      <p:grpSp>
        <p:nvGrpSpPr>
          <p:cNvPr id="5" name="Group 5"/>
          <p:cNvGrpSpPr/>
          <p:nvPr/>
        </p:nvGrpSpPr>
        <p:grpSpPr>
          <a:xfrm>
            <a:off x="10504620" y="2110209"/>
            <a:ext cx="7101706" cy="821055"/>
            <a:chOff x="0" y="0"/>
            <a:chExt cx="9468942" cy="1094741"/>
          </a:xfrm>
        </p:grpSpPr>
        <p:sp>
          <p:nvSpPr>
            <p:cNvPr id="6" name="TextBox 6"/>
            <p:cNvSpPr txBox="1"/>
            <p:nvPr/>
          </p:nvSpPr>
          <p:spPr>
            <a:xfrm>
              <a:off x="0" y="-85725"/>
              <a:ext cx="9468942" cy="487892"/>
            </a:xfrm>
            <a:prstGeom prst="rect">
              <a:avLst/>
            </a:prstGeom>
          </p:spPr>
          <p:txBody>
            <a:bodyPr lIns="0" tIns="0" rIns="0" bIns="0" rtlCol="0" anchor="t">
              <a:spAutoFit/>
            </a:bodyPr>
            <a:lstStyle/>
            <a:p>
              <a:pPr>
                <a:lnSpc>
                  <a:spcPts val="2800"/>
                </a:lnSpc>
              </a:pPr>
              <a:endParaRPr/>
            </a:p>
          </p:txBody>
        </p:sp>
        <p:sp>
          <p:nvSpPr>
            <p:cNvPr id="7" name="TextBox 7"/>
            <p:cNvSpPr txBox="1"/>
            <p:nvPr/>
          </p:nvSpPr>
          <p:spPr>
            <a:xfrm>
              <a:off x="0" y="414867"/>
              <a:ext cx="9281486" cy="679874"/>
            </a:xfrm>
            <a:prstGeom prst="rect">
              <a:avLst/>
            </a:prstGeom>
          </p:spPr>
          <p:txBody>
            <a:bodyPr lIns="0" tIns="0" rIns="0" bIns="0" rtlCol="0" anchor="t">
              <a:spAutoFit/>
            </a:bodyPr>
            <a:lstStyle/>
            <a:p>
              <a:pPr>
                <a:lnSpc>
                  <a:spcPts val="3919"/>
                </a:lnSpc>
              </a:pPr>
              <a:endParaRPr/>
            </a:p>
          </p:txBody>
        </p:sp>
      </p:grpSp>
      <p:grpSp>
        <p:nvGrpSpPr>
          <p:cNvPr id="8" name="Group 8"/>
          <p:cNvGrpSpPr/>
          <p:nvPr/>
        </p:nvGrpSpPr>
        <p:grpSpPr>
          <a:xfrm>
            <a:off x="345219" y="437033"/>
            <a:ext cx="340035" cy="133350"/>
            <a:chOff x="0" y="0"/>
            <a:chExt cx="453379" cy="177800"/>
          </a:xfrm>
        </p:grpSpPr>
        <p:sp>
          <p:nvSpPr>
            <p:cNvPr id="9" name="AutoShape 9"/>
            <p:cNvSpPr/>
            <p:nvPr/>
          </p:nvSpPr>
          <p:spPr>
            <a:xfrm>
              <a:off x="0" y="0"/>
              <a:ext cx="453379" cy="0"/>
            </a:xfrm>
            <a:prstGeom prst="line">
              <a:avLst/>
            </a:prstGeom>
            <a:ln w="38100" cap="rnd">
              <a:solidFill>
                <a:srgbClr val="FFFFFF"/>
              </a:solidFill>
              <a:prstDash val="solid"/>
              <a:headEnd type="none" w="sm" len="sm"/>
              <a:tailEnd type="none" w="sm" len="sm"/>
            </a:ln>
          </p:spPr>
        </p:sp>
        <p:sp>
          <p:nvSpPr>
            <p:cNvPr id="10" name="AutoShape 10"/>
            <p:cNvSpPr/>
            <p:nvPr/>
          </p:nvSpPr>
          <p:spPr>
            <a:xfrm>
              <a:off x="0" y="139700"/>
              <a:ext cx="453379" cy="0"/>
            </a:xfrm>
            <a:prstGeom prst="line">
              <a:avLst/>
            </a:prstGeom>
            <a:ln w="38100" cap="rnd">
              <a:solidFill>
                <a:srgbClr val="FFFFFF"/>
              </a:solidFill>
              <a:prstDash val="solid"/>
              <a:headEnd type="none" w="sm" len="sm"/>
              <a:tailEnd type="none" w="sm" len="sm"/>
            </a:ln>
          </p:spPr>
        </p:sp>
      </p:grpSp>
      <p:sp>
        <p:nvSpPr>
          <p:cNvPr id="11" name="TextBox 11"/>
          <p:cNvSpPr txBox="1"/>
          <p:nvPr/>
        </p:nvSpPr>
        <p:spPr>
          <a:xfrm>
            <a:off x="7925057" y="1932458"/>
            <a:ext cx="9681269" cy="7617909"/>
          </a:xfrm>
          <a:prstGeom prst="rect">
            <a:avLst/>
          </a:prstGeom>
        </p:spPr>
        <p:txBody>
          <a:bodyPr lIns="0" tIns="0" rIns="0" bIns="0" rtlCol="0" anchor="t">
            <a:spAutoFit/>
          </a:bodyPr>
          <a:lstStyle/>
          <a:p>
            <a:pPr algn="ctr">
              <a:lnSpc>
                <a:spcPts val="2542"/>
              </a:lnSpc>
              <a:spcBef>
                <a:spcPct val="0"/>
              </a:spcBef>
            </a:pPr>
            <a:r>
              <a:rPr lang="en-US" sz="2542" spc="-25">
                <a:solidFill>
                  <a:srgbClr val="FFFFFF"/>
                </a:solidFill>
                <a:latin typeface="Kollektif"/>
              </a:rPr>
              <a:t>This project delves into the realm of microscopic images to gain crucial insights into the composition and structure of minute particles. The rapid advancements in imaging technology have resulted in an abundance of high-definition photos, prompting the need for innovative approaches to image processing and analysis for effective interpretation. Our enhanced approach involves a systematic process, encompassing format conversion, trimming, and precision cropping to establish a focused study area. The project's future components entail a multi-stage image processing pipeline, incorporating methods like contrast enhancement and sparingly applied sharpening kernels to improve particle visibility and segmentation. A multidisciplinary approach is adopted to consider various particle attributes, including size, orientation, and aspect ratio. Innovative technologies, such as three-dimensional scatter plots, are employed to showcase particle size distribution. Additionally, a novel texture analysis using Gray Level Co-occurrence Matrix features is presented, offering a clearer understanding of even the subtlest textural changes between particles. The project's comprehensive nature is further emphasized through a detailed literature review, integration of theoretical principles with practical code implementations, and a thorough analysis of particle characteristics in the results and discussion section. The noteworthy findings are summarized in the concluding chapter, "Conclusion and Future Research," which also provides recommendations for further study.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0" y="787190"/>
            <a:ext cx="9144000" cy="6303141"/>
            <a:chOff x="0" y="0"/>
            <a:chExt cx="12192000" cy="8404188"/>
          </a:xfrm>
        </p:grpSpPr>
        <p:pic>
          <p:nvPicPr>
            <p:cNvPr id="3" name="Picture 3"/>
            <p:cNvPicPr>
              <a:picLocks noChangeAspect="1"/>
            </p:cNvPicPr>
            <p:nvPr/>
          </p:nvPicPr>
          <p:blipFill>
            <a:blip r:embed="rId2"/>
            <a:srcRect l="1945" r="1945"/>
            <a:stretch>
              <a:fillRect/>
            </a:stretch>
          </p:blipFill>
          <p:spPr>
            <a:xfrm>
              <a:off x="0" y="0"/>
              <a:ext cx="12192000" cy="8404188"/>
            </a:xfrm>
            <a:prstGeom prst="rect">
              <a:avLst/>
            </a:prstGeom>
          </p:spPr>
        </p:pic>
      </p:grpSp>
      <p:grpSp>
        <p:nvGrpSpPr>
          <p:cNvPr id="4" name="Group 4"/>
          <p:cNvGrpSpPr/>
          <p:nvPr/>
        </p:nvGrpSpPr>
        <p:grpSpPr>
          <a:xfrm>
            <a:off x="1755805" y="7696044"/>
            <a:ext cx="6509844" cy="2295603"/>
            <a:chOff x="0" y="0"/>
            <a:chExt cx="8679792" cy="3060804"/>
          </a:xfrm>
        </p:grpSpPr>
        <p:pic>
          <p:nvPicPr>
            <p:cNvPr id="5" name="Picture 5"/>
            <p:cNvPicPr>
              <a:picLocks noChangeAspect="1"/>
            </p:cNvPicPr>
            <p:nvPr/>
          </p:nvPicPr>
          <p:blipFill>
            <a:blip r:embed="rId3"/>
            <a:srcRect t="23552" b="23552"/>
            <a:stretch>
              <a:fillRect/>
            </a:stretch>
          </p:blipFill>
          <p:spPr>
            <a:xfrm>
              <a:off x="0" y="0"/>
              <a:ext cx="8679792" cy="3060804"/>
            </a:xfrm>
            <a:prstGeom prst="rect">
              <a:avLst/>
            </a:prstGeom>
          </p:spPr>
        </p:pic>
      </p:grpSp>
      <p:sp>
        <p:nvSpPr>
          <p:cNvPr id="6" name="TextBox 6"/>
          <p:cNvSpPr txBox="1"/>
          <p:nvPr/>
        </p:nvSpPr>
        <p:spPr>
          <a:xfrm>
            <a:off x="9669785" y="6429059"/>
            <a:ext cx="6910365" cy="3015615"/>
          </a:xfrm>
          <a:prstGeom prst="rect">
            <a:avLst/>
          </a:prstGeom>
        </p:spPr>
        <p:txBody>
          <a:bodyPr lIns="0" tIns="0" rIns="0" bIns="0" rtlCol="0" anchor="t">
            <a:spAutoFit/>
          </a:bodyPr>
          <a:lstStyle/>
          <a:p>
            <a:pPr>
              <a:lnSpc>
                <a:spcPts val="3919"/>
              </a:lnSpc>
            </a:pPr>
            <a:r>
              <a:rPr lang="en-US" sz="2799" spc="27">
                <a:solidFill>
                  <a:srgbClr val="D9D9D9"/>
                </a:solidFill>
                <a:latin typeface="Kollektif"/>
              </a:rPr>
              <a:t>Software requirements:</a:t>
            </a:r>
          </a:p>
          <a:p>
            <a:pPr>
              <a:lnSpc>
                <a:spcPts val="2800"/>
              </a:lnSpc>
            </a:pPr>
            <a:endParaRPr lang="en-US" sz="2799" spc="27">
              <a:solidFill>
                <a:srgbClr val="D9D9D9"/>
              </a:solidFill>
              <a:latin typeface="Kollektif"/>
            </a:endParaRPr>
          </a:p>
          <a:p>
            <a:pPr>
              <a:lnSpc>
                <a:spcPts val="2800"/>
              </a:lnSpc>
            </a:pPr>
            <a:r>
              <a:rPr lang="en-US" sz="2000" spc="20">
                <a:solidFill>
                  <a:srgbClr val="D9D9D9"/>
                </a:solidFill>
                <a:latin typeface="Kollektif"/>
              </a:rPr>
              <a:t>An IDE such as Jupyter Notebook or Visual Studio Code is recommended</a:t>
            </a:r>
          </a:p>
          <a:p>
            <a:pPr>
              <a:lnSpc>
                <a:spcPts val="2800"/>
              </a:lnSpc>
            </a:pPr>
            <a:r>
              <a:rPr lang="en-US" sz="2000" spc="20">
                <a:solidFill>
                  <a:srgbClr val="D9D9D9"/>
                </a:solidFill>
                <a:latin typeface="Kollektif"/>
              </a:rPr>
              <a:t>Python 3.x, along with data analysis libraries like Pandas, NumPy, Matplotlib, and Seaborn are necessary</a:t>
            </a:r>
          </a:p>
          <a:p>
            <a:pPr>
              <a:lnSpc>
                <a:spcPts val="2800"/>
              </a:lnSpc>
            </a:pPr>
            <a:r>
              <a:rPr lang="en-US" sz="2000" spc="20">
                <a:solidFill>
                  <a:srgbClr val="D9D9D9"/>
                </a:solidFill>
                <a:latin typeface="Kollektif"/>
              </a:rPr>
              <a:t>windows XL or any other prefered apps for data sets</a:t>
            </a:r>
          </a:p>
          <a:p>
            <a:pPr>
              <a:lnSpc>
                <a:spcPts val="2800"/>
              </a:lnSpc>
            </a:pPr>
            <a:r>
              <a:rPr lang="en-US" sz="2000" spc="20">
                <a:solidFill>
                  <a:srgbClr val="D9D9D9"/>
                </a:solidFill>
                <a:latin typeface="Kollektif"/>
              </a:rPr>
              <a:t>ImageJ.JS Tool for size detection anaysis</a:t>
            </a:r>
          </a:p>
        </p:txBody>
      </p:sp>
      <p:sp>
        <p:nvSpPr>
          <p:cNvPr id="7" name="TextBox 7"/>
          <p:cNvSpPr txBox="1"/>
          <p:nvPr/>
        </p:nvSpPr>
        <p:spPr>
          <a:xfrm>
            <a:off x="9669785" y="1019175"/>
            <a:ext cx="7642974" cy="2524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System Requirements</a:t>
            </a:r>
          </a:p>
        </p:txBody>
      </p:sp>
      <p:sp>
        <p:nvSpPr>
          <p:cNvPr id="8" name="TextBox 8"/>
          <p:cNvSpPr txBox="1"/>
          <p:nvPr/>
        </p:nvSpPr>
        <p:spPr>
          <a:xfrm>
            <a:off x="9669785" y="3795669"/>
            <a:ext cx="7797033" cy="2283460"/>
          </a:xfrm>
          <a:prstGeom prst="rect">
            <a:avLst/>
          </a:prstGeom>
        </p:spPr>
        <p:txBody>
          <a:bodyPr lIns="0" tIns="0" rIns="0" bIns="0" rtlCol="0" anchor="t">
            <a:spAutoFit/>
          </a:bodyPr>
          <a:lstStyle/>
          <a:p>
            <a:pPr>
              <a:lnSpc>
                <a:spcPts val="3779"/>
              </a:lnSpc>
            </a:pPr>
            <a:r>
              <a:rPr lang="en-US" sz="2699" spc="26">
                <a:solidFill>
                  <a:srgbClr val="D9D9D9"/>
                </a:solidFill>
                <a:latin typeface="Kollektif Bold"/>
              </a:rPr>
              <a:t>Hardware requirements:</a:t>
            </a:r>
          </a:p>
          <a:p>
            <a:pPr>
              <a:lnSpc>
                <a:spcPts val="2800"/>
              </a:lnSpc>
            </a:pPr>
            <a:endParaRPr lang="en-US" sz="2699" spc="26">
              <a:solidFill>
                <a:srgbClr val="D9D9D9"/>
              </a:solidFill>
              <a:latin typeface="Kollektif Bold"/>
            </a:endParaRPr>
          </a:p>
          <a:p>
            <a:pPr>
              <a:lnSpc>
                <a:spcPts val="2800"/>
              </a:lnSpc>
            </a:pPr>
            <a:r>
              <a:rPr lang="en-US" sz="2000" spc="20">
                <a:solidFill>
                  <a:srgbClr val="D9D9D9"/>
                </a:solidFill>
                <a:latin typeface="Kollektif"/>
              </a:rPr>
              <a:t>8GB RAM</a:t>
            </a:r>
          </a:p>
          <a:p>
            <a:pPr>
              <a:lnSpc>
                <a:spcPts val="2800"/>
              </a:lnSpc>
            </a:pPr>
            <a:r>
              <a:rPr lang="en-US" sz="2000" spc="20">
                <a:solidFill>
                  <a:srgbClr val="D9D9D9"/>
                </a:solidFill>
                <a:latin typeface="Kollektif"/>
              </a:rPr>
              <a:t>256 or above ssd</a:t>
            </a:r>
          </a:p>
          <a:p>
            <a:pPr>
              <a:lnSpc>
                <a:spcPts val="2800"/>
              </a:lnSpc>
            </a:pPr>
            <a:r>
              <a:rPr lang="en-US" sz="2000" spc="20">
                <a:solidFill>
                  <a:srgbClr val="D9D9D9"/>
                </a:solidFill>
                <a:latin typeface="Kollektif"/>
              </a:rPr>
              <a:t>Multicore Processor</a:t>
            </a:r>
          </a:p>
          <a:p>
            <a:pPr>
              <a:lnSpc>
                <a:spcPts val="2800"/>
              </a:lnSpc>
            </a:pPr>
            <a:r>
              <a:rPr lang="en-US" sz="2000" spc="20">
                <a:solidFill>
                  <a:srgbClr val="D9D9D9"/>
                </a:solidFill>
                <a:latin typeface="Kollektif"/>
              </a:rPr>
              <a:t>Preinstalled OS(Windows, macOS, or Linux).</a:t>
            </a:r>
          </a:p>
        </p:txBody>
      </p:sp>
      <p:sp>
        <p:nvSpPr>
          <p:cNvPr id="9" name="TextBox 9"/>
          <p:cNvSpPr txBox="1"/>
          <p:nvPr/>
        </p:nvSpPr>
        <p:spPr>
          <a:xfrm>
            <a:off x="14870260" y="9787574"/>
            <a:ext cx="3419780" cy="269304"/>
          </a:xfrm>
          <a:prstGeom prst="rect">
            <a:avLst/>
          </a:prstGeom>
        </p:spPr>
        <p:txBody>
          <a:bodyPr lIns="0" tIns="0" rIns="0" bIns="0" rtlCol="0" anchor="t">
            <a:spAutoFit/>
          </a:bodyPr>
          <a:lstStyle/>
          <a:p>
            <a:pPr algn="ctr">
              <a:lnSpc>
                <a:spcPts val="2068"/>
              </a:lnSpc>
              <a:spcBef>
                <a:spcPct val="0"/>
              </a:spcBef>
            </a:pPr>
            <a:r>
              <a:rPr lang="en-US" sz="2068" spc="-20" dirty="0">
                <a:solidFill>
                  <a:srgbClr val="FFFFFF"/>
                </a:solidFill>
                <a:latin typeface="Kollektif"/>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p:cNvSpPr/>
          <p:nvPr/>
        </p:nvSpPr>
        <p:spPr>
          <a:xfrm>
            <a:off x="523173" y="5396280"/>
            <a:ext cx="5300110" cy="4574500"/>
          </a:xfrm>
          <a:custGeom>
            <a:avLst/>
            <a:gdLst/>
            <a:ahLst/>
            <a:cxnLst/>
            <a:rect l="l" t="t" r="r" b="b"/>
            <a:pathLst>
              <a:path w="5300110" h="4574500">
                <a:moveTo>
                  <a:pt x="0" y="0"/>
                </a:moveTo>
                <a:lnTo>
                  <a:pt x="5300110" y="0"/>
                </a:lnTo>
                <a:lnTo>
                  <a:pt x="5300110" y="4574500"/>
                </a:lnTo>
                <a:lnTo>
                  <a:pt x="0" y="4574500"/>
                </a:lnTo>
                <a:lnTo>
                  <a:pt x="0" y="0"/>
                </a:lnTo>
                <a:close/>
              </a:path>
            </a:pathLst>
          </a:custGeom>
          <a:blipFill>
            <a:blip r:embed="rId2"/>
            <a:stretch>
              <a:fillRect/>
            </a:stretch>
          </a:blipFill>
        </p:spPr>
      </p:sp>
      <p:sp>
        <p:nvSpPr>
          <p:cNvPr id="3" name="Freeform 3"/>
          <p:cNvSpPr/>
          <p:nvPr/>
        </p:nvSpPr>
        <p:spPr>
          <a:xfrm>
            <a:off x="662846" y="344825"/>
            <a:ext cx="5020764" cy="4623613"/>
          </a:xfrm>
          <a:custGeom>
            <a:avLst/>
            <a:gdLst/>
            <a:ahLst/>
            <a:cxnLst/>
            <a:rect l="l" t="t" r="r" b="b"/>
            <a:pathLst>
              <a:path w="5020764" h="4623613">
                <a:moveTo>
                  <a:pt x="0" y="0"/>
                </a:moveTo>
                <a:lnTo>
                  <a:pt x="5020764" y="0"/>
                </a:lnTo>
                <a:lnTo>
                  <a:pt x="5020764" y="4623613"/>
                </a:lnTo>
                <a:lnTo>
                  <a:pt x="0" y="4623613"/>
                </a:lnTo>
                <a:lnTo>
                  <a:pt x="0" y="0"/>
                </a:lnTo>
                <a:close/>
              </a:path>
            </a:pathLst>
          </a:custGeom>
          <a:blipFill>
            <a:blip r:embed="rId3"/>
            <a:stretch>
              <a:fillRect/>
            </a:stretch>
          </a:blipFill>
        </p:spPr>
      </p:sp>
      <p:sp>
        <p:nvSpPr>
          <p:cNvPr id="4" name="TextBox 4"/>
          <p:cNvSpPr txBox="1"/>
          <p:nvPr/>
        </p:nvSpPr>
        <p:spPr>
          <a:xfrm>
            <a:off x="9144000" y="519887"/>
            <a:ext cx="8963219" cy="1017627"/>
          </a:xfrm>
          <a:prstGeom prst="rect">
            <a:avLst/>
          </a:prstGeom>
        </p:spPr>
        <p:txBody>
          <a:bodyPr lIns="0" tIns="0" rIns="0" bIns="0" rtlCol="0" anchor="t">
            <a:spAutoFit/>
          </a:bodyPr>
          <a:lstStyle/>
          <a:p>
            <a:pPr algn="ctr">
              <a:lnSpc>
                <a:spcPts val="6689"/>
              </a:lnSpc>
              <a:spcBef>
                <a:spcPct val="0"/>
              </a:spcBef>
            </a:pPr>
            <a:r>
              <a:rPr lang="en-US" sz="6689" spc="-66">
                <a:solidFill>
                  <a:srgbClr val="FFFFFF"/>
                </a:solidFill>
                <a:latin typeface="Kollektif Bold"/>
              </a:rPr>
              <a:t>Image Processing</a:t>
            </a:r>
          </a:p>
        </p:txBody>
      </p:sp>
      <p:sp>
        <p:nvSpPr>
          <p:cNvPr id="5" name="TextBox 5"/>
          <p:cNvSpPr txBox="1"/>
          <p:nvPr/>
        </p:nvSpPr>
        <p:spPr>
          <a:xfrm>
            <a:off x="6253227" y="1887674"/>
            <a:ext cx="11853992" cy="7567827"/>
          </a:xfrm>
          <a:prstGeom prst="rect">
            <a:avLst/>
          </a:prstGeom>
        </p:spPr>
        <p:txBody>
          <a:bodyPr lIns="0" tIns="0" rIns="0" bIns="0" rtlCol="0" anchor="t">
            <a:spAutoFit/>
          </a:bodyPr>
          <a:lstStyle/>
          <a:p>
            <a:pPr>
              <a:lnSpc>
                <a:spcPts val="3158"/>
              </a:lnSpc>
            </a:pPr>
            <a:r>
              <a:rPr lang="en-US" sz="3158" spc="-31">
                <a:solidFill>
                  <a:srgbClr val="FFFFFF"/>
                </a:solidFill>
                <a:latin typeface="Kollektif"/>
              </a:rPr>
              <a:t>1.  Load TIFF and Convert to JPEG:</a:t>
            </a:r>
          </a:p>
          <a:p>
            <a:pPr algn="ctr">
              <a:lnSpc>
                <a:spcPts val="3158"/>
              </a:lnSpc>
            </a:pPr>
            <a:r>
              <a:rPr lang="en-US" sz="3158" spc="-31">
                <a:solidFill>
                  <a:srgbClr val="FFFFFF"/>
                </a:solidFill>
                <a:latin typeface="Kollektif"/>
              </a:rPr>
              <a:t>   - Open a TIFF image, convert it to JPEG, and save the result.</a:t>
            </a:r>
          </a:p>
          <a:p>
            <a:pPr algn="ctr">
              <a:lnSpc>
                <a:spcPts val="3158"/>
              </a:lnSpc>
            </a:pPr>
            <a:endParaRPr lang="en-US" sz="3158" spc="-31">
              <a:solidFill>
                <a:srgbClr val="FFFFFF"/>
              </a:solidFill>
              <a:latin typeface="Kollektif"/>
            </a:endParaRPr>
          </a:p>
          <a:p>
            <a:pPr>
              <a:lnSpc>
                <a:spcPts val="3158"/>
              </a:lnSpc>
            </a:pPr>
            <a:r>
              <a:rPr lang="en-US" sz="3158" spc="-31">
                <a:solidFill>
                  <a:srgbClr val="FFFFFF"/>
                </a:solidFill>
                <a:latin typeface="Kollektif"/>
              </a:rPr>
              <a:t>2. Open, Crop, and Save JPEG Image:</a:t>
            </a:r>
          </a:p>
          <a:p>
            <a:pPr algn="ctr">
              <a:lnSpc>
                <a:spcPts val="3158"/>
              </a:lnSpc>
            </a:pPr>
            <a:r>
              <a:rPr lang="en-US" sz="3158" spc="-31">
                <a:solidFill>
                  <a:srgbClr val="FFFFFF"/>
                </a:solidFill>
                <a:latin typeface="Kollektif"/>
              </a:rPr>
              <a:t>   - Open a JPEG image, crop it to specified dimensions, and overwrite the original file.</a:t>
            </a:r>
          </a:p>
          <a:p>
            <a:pPr algn="ctr">
              <a:lnSpc>
                <a:spcPts val="3158"/>
              </a:lnSpc>
            </a:pPr>
            <a:endParaRPr lang="en-US" sz="3158" spc="-31">
              <a:solidFill>
                <a:srgbClr val="FFFFFF"/>
              </a:solidFill>
              <a:latin typeface="Kollektif"/>
            </a:endParaRPr>
          </a:p>
          <a:p>
            <a:pPr>
              <a:lnSpc>
                <a:spcPts val="3158"/>
              </a:lnSpc>
            </a:pPr>
            <a:r>
              <a:rPr lang="en-US" sz="3158" spc="-31">
                <a:solidFill>
                  <a:srgbClr val="FFFFFF"/>
                </a:solidFill>
                <a:latin typeface="Kollektif"/>
              </a:rPr>
              <a:t>3. Adjust Brightness and Contrast:</a:t>
            </a:r>
          </a:p>
          <a:p>
            <a:pPr algn="ctr">
              <a:lnSpc>
                <a:spcPts val="3158"/>
              </a:lnSpc>
            </a:pPr>
            <a:r>
              <a:rPr lang="en-US" sz="3158" spc="-31">
                <a:solidFill>
                  <a:srgbClr val="FFFFFF"/>
                </a:solidFill>
                <a:latin typeface="Kollektif"/>
              </a:rPr>
              <a:t>   - Apply brightness and contrast adjustments to an image using     OpenCV, and visualize the result.</a:t>
            </a:r>
          </a:p>
          <a:p>
            <a:pPr algn="ctr">
              <a:lnSpc>
                <a:spcPts val="3158"/>
              </a:lnSpc>
            </a:pPr>
            <a:endParaRPr lang="en-US" sz="3158" spc="-31">
              <a:solidFill>
                <a:srgbClr val="FFFFFF"/>
              </a:solidFill>
              <a:latin typeface="Kollektif"/>
            </a:endParaRPr>
          </a:p>
          <a:p>
            <a:pPr>
              <a:lnSpc>
                <a:spcPts val="3158"/>
              </a:lnSpc>
            </a:pPr>
            <a:r>
              <a:rPr lang="en-US" sz="3158" spc="-31">
                <a:solidFill>
                  <a:srgbClr val="FFFFFF"/>
                </a:solidFill>
                <a:latin typeface="Kollektif"/>
              </a:rPr>
              <a:t>4. Create and Apply Sharpening Kernel:</a:t>
            </a:r>
          </a:p>
          <a:p>
            <a:pPr algn="ctr">
              <a:lnSpc>
                <a:spcPts val="3158"/>
              </a:lnSpc>
            </a:pPr>
            <a:r>
              <a:rPr lang="en-US" sz="3158" spc="-31">
                <a:solidFill>
                  <a:srgbClr val="FFFFFF"/>
                </a:solidFill>
                <a:latin typeface="Kollektif"/>
              </a:rPr>
              <a:t>   - Define a sharpening kernel, apply it to an image using OpenCV, and display the sharpened result.</a:t>
            </a:r>
          </a:p>
          <a:p>
            <a:pPr algn="ctr">
              <a:lnSpc>
                <a:spcPts val="3158"/>
              </a:lnSpc>
            </a:pPr>
            <a:endParaRPr lang="en-US" sz="3158" spc="-31">
              <a:solidFill>
                <a:srgbClr val="FFFFFF"/>
              </a:solidFill>
              <a:latin typeface="Kollektif"/>
            </a:endParaRPr>
          </a:p>
          <a:p>
            <a:pPr>
              <a:lnSpc>
                <a:spcPts val="3158"/>
              </a:lnSpc>
            </a:pPr>
            <a:r>
              <a:rPr lang="en-US" sz="3158" spc="-31">
                <a:solidFill>
                  <a:srgbClr val="FFFFFF"/>
                </a:solidFill>
                <a:latin typeface="Kollektif"/>
              </a:rPr>
              <a:t>5. Show Images and Visualization:</a:t>
            </a:r>
          </a:p>
          <a:p>
            <a:pPr algn="ctr">
              <a:lnSpc>
                <a:spcPts val="3158"/>
              </a:lnSpc>
              <a:spcBef>
                <a:spcPct val="0"/>
              </a:spcBef>
            </a:pPr>
            <a:r>
              <a:rPr lang="en-US" sz="3158" spc="-31">
                <a:solidFill>
                  <a:srgbClr val="FFFFFF"/>
                </a:solidFill>
                <a:latin typeface="Kollektif"/>
              </a:rPr>
              <a:t>   - Use Matplotlib to display the original adjusted image and the final sharpened image. Note the potential overwrite issue in saving the cropped image.</a:t>
            </a:r>
          </a:p>
        </p:txBody>
      </p:sp>
      <p:sp>
        <p:nvSpPr>
          <p:cNvPr id="6" name="TextBox 6"/>
          <p:cNvSpPr txBox="1"/>
          <p:nvPr/>
        </p:nvSpPr>
        <p:spPr>
          <a:xfrm>
            <a:off x="14870260" y="9787574"/>
            <a:ext cx="3419780" cy="269304"/>
          </a:xfrm>
          <a:prstGeom prst="rect">
            <a:avLst/>
          </a:prstGeom>
        </p:spPr>
        <p:txBody>
          <a:bodyPr lIns="0" tIns="0" rIns="0" bIns="0" rtlCol="0" anchor="t">
            <a:spAutoFit/>
          </a:bodyPr>
          <a:lstStyle/>
          <a:p>
            <a:pPr algn="ctr">
              <a:lnSpc>
                <a:spcPts val="2068"/>
              </a:lnSpc>
              <a:spcBef>
                <a:spcPct val="0"/>
              </a:spcBef>
            </a:pPr>
            <a:r>
              <a:rPr lang="en-US" sz="2068" spc="-20" dirty="0">
                <a:solidFill>
                  <a:srgbClr val="FFFFFF"/>
                </a:solidFill>
                <a:latin typeface="Kollektif"/>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p:cNvSpPr/>
          <p:nvPr/>
        </p:nvSpPr>
        <p:spPr>
          <a:xfrm>
            <a:off x="353462" y="2098688"/>
            <a:ext cx="6879344" cy="6089624"/>
          </a:xfrm>
          <a:custGeom>
            <a:avLst/>
            <a:gdLst/>
            <a:ahLst/>
            <a:cxnLst/>
            <a:rect l="l" t="t" r="r" b="b"/>
            <a:pathLst>
              <a:path w="6879344" h="6089624">
                <a:moveTo>
                  <a:pt x="0" y="0"/>
                </a:moveTo>
                <a:lnTo>
                  <a:pt x="6879344" y="0"/>
                </a:lnTo>
                <a:lnTo>
                  <a:pt x="6879344" y="6089624"/>
                </a:lnTo>
                <a:lnTo>
                  <a:pt x="0" y="6089624"/>
                </a:lnTo>
                <a:lnTo>
                  <a:pt x="0" y="0"/>
                </a:lnTo>
                <a:close/>
              </a:path>
            </a:pathLst>
          </a:custGeom>
          <a:blipFill>
            <a:blip r:embed="rId2"/>
            <a:stretch>
              <a:fillRect/>
            </a:stretch>
          </a:blipFill>
        </p:spPr>
      </p:sp>
      <p:sp>
        <p:nvSpPr>
          <p:cNvPr id="3" name="TextBox 3"/>
          <p:cNvSpPr txBox="1"/>
          <p:nvPr/>
        </p:nvSpPr>
        <p:spPr>
          <a:xfrm>
            <a:off x="7630686" y="529743"/>
            <a:ext cx="10657314" cy="1200434"/>
          </a:xfrm>
          <a:prstGeom prst="rect">
            <a:avLst/>
          </a:prstGeom>
        </p:spPr>
        <p:txBody>
          <a:bodyPr lIns="0" tIns="0" rIns="0" bIns="0" rtlCol="0" anchor="t">
            <a:spAutoFit/>
          </a:bodyPr>
          <a:lstStyle/>
          <a:p>
            <a:pPr algn="ctr">
              <a:lnSpc>
                <a:spcPts val="9757"/>
              </a:lnSpc>
            </a:pPr>
            <a:r>
              <a:rPr lang="en-US" sz="7070">
                <a:solidFill>
                  <a:srgbClr val="FFFFFF"/>
                </a:solidFill>
                <a:latin typeface="DM Sans Bold"/>
              </a:rPr>
              <a:t>Boundaries Detection</a:t>
            </a:r>
          </a:p>
        </p:txBody>
      </p:sp>
      <p:sp>
        <p:nvSpPr>
          <p:cNvPr id="4" name="TextBox 4"/>
          <p:cNvSpPr txBox="1"/>
          <p:nvPr/>
        </p:nvSpPr>
        <p:spPr>
          <a:xfrm>
            <a:off x="7630686" y="2317853"/>
            <a:ext cx="10477998" cy="6940447"/>
          </a:xfrm>
          <a:prstGeom prst="rect">
            <a:avLst/>
          </a:prstGeom>
        </p:spPr>
        <p:txBody>
          <a:bodyPr lIns="0" tIns="0" rIns="0" bIns="0" rtlCol="0" anchor="t">
            <a:spAutoFit/>
          </a:bodyPr>
          <a:lstStyle/>
          <a:p>
            <a:pPr>
              <a:lnSpc>
                <a:spcPts val="3417"/>
              </a:lnSpc>
            </a:pPr>
            <a:r>
              <a:rPr lang="en-US" sz="3417" spc="-34">
                <a:solidFill>
                  <a:srgbClr val="FFFFFF"/>
                </a:solidFill>
                <a:latin typeface="Kollektif"/>
              </a:rPr>
              <a:t>1. Grayscale Conversion and Gaussian Blur:</a:t>
            </a:r>
          </a:p>
          <a:p>
            <a:pPr algn="ctr">
              <a:lnSpc>
                <a:spcPts val="3417"/>
              </a:lnSpc>
            </a:pPr>
            <a:r>
              <a:rPr lang="en-US" sz="3417" spc="-34">
                <a:solidFill>
                  <a:srgbClr val="FFFFFF"/>
                </a:solidFill>
                <a:latin typeface="Kollektif"/>
              </a:rPr>
              <a:t>   - Convert the cropped image to grayscale and apply Gaussian blur for noise reduction.</a:t>
            </a:r>
          </a:p>
          <a:p>
            <a:pPr algn="ctr">
              <a:lnSpc>
                <a:spcPts val="3417"/>
              </a:lnSpc>
            </a:pPr>
            <a:endParaRPr lang="en-US" sz="3417" spc="-34">
              <a:solidFill>
                <a:srgbClr val="FFFFFF"/>
              </a:solidFill>
              <a:latin typeface="Kollektif"/>
            </a:endParaRPr>
          </a:p>
          <a:p>
            <a:pPr>
              <a:lnSpc>
                <a:spcPts val="3417"/>
              </a:lnSpc>
            </a:pPr>
            <a:r>
              <a:rPr lang="en-US" sz="3417" spc="-34">
                <a:solidFill>
                  <a:srgbClr val="FFFFFF"/>
                </a:solidFill>
                <a:latin typeface="Kollektif"/>
              </a:rPr>
              <a:t>2. Particle Segmentation with Thresholding:</a:t>
            </a:r>
          </a:p>
          <a:p>
            <a:pPr algn="ctr">
              <a:lnSpc>
                <a:spcPts val="3417"/>
              </a:lnSpc>
            </a:pPr>
            <a:r>
              <a:rPr lang="en-US" sz="3417" spc="-34">
                <a:solidFill>
                  <a:srgbClr val="FFFFFF"/>
                </a:solidFill>
                <a:latin typeface="Kollektif"/>
              </a:rPr>
              <a:t>   - Use thresholding to segment particles in the blurred grayscale image.</a:t>
            </a:r>
          </a:p>
          <a:p>
            <a:pPr algn="ctr">
              <a:lnSpc>
                <a:spcPts val="3417"/>
              </a:lnSpc>
            </a:pPr>
            <a:endParaRPr lang="en-US" sz="3417" spc="-34">
              <a:solidFill>
                <a:srgbClr val="FFFFFF"/>
              </a:solidFill>
              <a:latin typeface="Kollektif"/>
            </a:endParaRPr>
          </a:p>
          <a:p>
            <a:pPr>
              <a:lnSpc>
                <a:spcPts val="3417"/>
              </a:lnSpc>
            </a:pPr>
            <a:r>
              <a:rPr lang="en-US" sz="3417" spc="-34">
                <a:solidFill>
                  <a:srgbClr val="FFFFFF"/>
                </a:solidFill>
                <a:latin typeface="Kollektif"/>
              </a:rPr>
              <a:t>3. Contour Detection and Particle Diameter Calculation:</a:t>
            </a:r>
          </a:p>
          <a:p>
            <a:pPr algn="ctr">
              <a:lnSpc>
                <a:spcPts val="3417"/>
              </a:lnSpc>
            </a:pPr>
            <a:r>
              <a:rPr lang="en-US" sz="3417" spc="-34">
                <a:solidFill>
                  <a:srgbClr val="FFFFFF"/>
                </a:solidFill>
                <a:latin typeface="Kollektif"/>
              </a:rPr>
              <a:t>   - Find contours in the thresholded image, calculate particle diameters, and store them.</a:t>
            </a:r>
          </a:p>
          <a:p>
            <a:pPr algn="ctr">
              <a:lnSpc>
                <a:spcPts val="3417"/>
              </a:lnSpc>
            </a:pPr>
            <a:endParaRPr lang="en-US" sz="3417" spc="-34">
              <a:solidFill>
                <a:srgbClr val="FFFFFF"/>
              </a:solidFill>
              <a:latin typeface="Kollektif"/>
            </a:endParaRPr>
          </a:p>
          <a:p>
            <a:pPr>
              <a:lnSpc>
                <a:spcPts val="3417"/>
              </a:lnSpc>
            </a:pPr>
            <a:r>
              <a:rPr lang="en-US" sz="3417" spc="-34">
                <a:solidFill>
                  <a:srgbClr val="FFFFFF"/>
                </a:solidFill>
                <a:latin typeface="Kollektif"/>
              </a:rPr>
              <a:t>4. Draw Particle Boundaries and Display Result:</a:t>
            </a:r>
          </a:p>
          <a:p>
            <a:pPr algn="ctr">
              <a:lnSpc>
                <a:spcPts val="3417"/>
              </a:lnSpc>
              <a:spcBef>
                <a:spcPct val="0"/>
              </a:spcBef>
            </a:pPr>
            <a:r>
              <a:rPr lang="en-US" sz="3417" spc="-34">
                <a:solidFill>
                  <a:srgbClr val="FFFFFF"/>
                </a:solidFill>
                <a:latin typeface="Kollektif"/>
              </a:rPr>
              <a:t>   - Draw particle boundaries on the original cropped image, calculate and print the average diameter, and display the modified image with Matplotlib.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1312</Words>
  <Application>Microsoft Office PowerPoint</Application>
  <PresentationFormat>Custom</PresentationFormat>
  <Paragraphs>126</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Kollektif Bold</vt:lpstr>
      <vt:lpstr>DM Sans Bold</vt:lpstr>
      <vt:lpstr>Now Bold</vt:lpstr>
      <vt:lpstr>Söhne</vt:lpstr>
      <vt:lpstr>Kollektif</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production and consumption</dc:title>
  <dc:creator>A</dc:creator>
  <cp:lastModifiedBy>krishna _bogineni</cp:lastModifiedBy>
  <cp:revision>4</cp:revision>
  <dcterms:created xsi:type="dcterms:W3CDTF">2006-08-16T00:00:00Z</dcterms:created>
  <dcterms:modified xsi:type="dcterms:W3CDTF">2024-04-06T04:22:12Z</dcterms:modified>
  <dc:identifier>DAFp2R56Fmw</dc:identifier>
</cp:coreProperties>
</file>